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9" r:id="rId1"/>
  </p:sldMasterIdLst>
  <p:notesMasterIdLst>
    <p:notesMasterId r:id="rId23"/>
  </p:notesMasterIdLst>
  <p:sldIdLst>
    <p:sldId id="281" r:id="rId2"/>
    <p:sldId id="282" r:id="rId3"/>
    <p:sldId id="257" r:id="rId4"/>
    <p:sldId id="296" r:id="rId5"/>
    <p:sldId id="266" r:id="rId6"/>
    <p:sldId id="298" r:id="rId7"/>
    <p:sldId id="285" r:id="rId8"/>
    <p:sldId id="258" r:id="rId9"/>
    <p:sldId id="260" r:id="rId10"/>
    <p:sldId id="295" r:id="rId11"/>
    <p:sldId id="294" r:id="rId12"/>
    <p:sldId id="290" r:id="rId13"/>
    <p:sldId id="283" r:id="rId14"/>
    <p:sldId id="278" r:id="rId15"/>
    <p:sldId id="291" r:id="rId16"/>
    <p:sldId id="284" r:id="rId17"/>
    <p:sldId id="293" r:id="rId18"/>
    <p:sldId id="262" r:id="rId19"/>
    <p:sldId id="286" r:id="rId20"/>
    <p:sldId id="287" r:id="rId21"/>
    <p:sldId id="288" r:id="rId2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494BA"/>
    <a:srgbClr val="FFCC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206" autoAdjust="0"/>
    <p:restoredTop sz="95196" autoAdjust="0"/>
  </p:normalViewPr>
  <p:slideViewPr>
    <p:cSldViewPr snapToGrid="0">
      <p:cViewPr>
        <p:scale>
          <a:sx n="100" d="100"/>
          <a:sy n="100" d="100"/>
        </p:scale>
        <p:origin x="144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uhammad.umair\Desktop\Corporate%20Br\Production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uhammad.umair\Desktop\Corporate%20Br\Production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uhammad.umair\Desktop\Corporate%20Br\Production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uhammad.umair\Desktop\Corporate%20Br\Production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b="1">
                <a:solidFill>
                  <a:schemeClr val="tx1"/>
                </a:solidFill>
              </a:rPr>
              <a:t>Yarn</a:t>
            </a:r>
            <a:r>
              <a:rPr lang="en-US" b="1" baseline="0">
                <a:solidFill>
                  <a:schemeClr val="tx1"/>
                </a:solidFill>
              </a:rPr>
              <a:t> Production</a:t>
            </a:r>
            <a:br>
              <a:rPr lang="en-US" b="1" baseline="0">
                <a:solidFill>
                  <a:schemeClr val="tx1"/>
                </a:solidFill>
              </a:rPr>
            </a:br>
            <a:r>
              <a:rPr lang="en-US" b="0" baseline="0">
                <a:solidFill>
                  <a:srgbClr val="FBDE05"/>
                </a:solidFill>
              </a:rPr>
              <a:t>(Bags in '000')</a:t>
            </a:r>
            <a:endParaRPr lang="en-US" b="0">
              <a:solidFill>
                <a:srgbClr val="FBDE05"/>
              </a:solidFill>
            </a:endParaRPr>
          </a:p>
        </c:rich>
      </c:tx>
      <c:layout>
        <c:manualLayout>
          <c:xMode val="edge"/>
          <c:yMode val="edge"/>
          <c:x val="0.29525886592691153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Yarn!$E$6:$F$6</c:f>
              <c:strCache>
                <c:ptCount val="2"/>
                <c:pt idx="0">
                  <c:v>FY 2023-24</c:v>
                </c:pt>
                <c:pt idx="1">
                  <c:v>FY 2022-23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bg2">
                  <a:lumMod val="2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8F4D-4231-B3A9-E3A086EE19F1}"/>
              </c:ext>
            </c:extLst>
          </c:dPt>
          <c:dPt>
            <c:idx val="1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8F4D-4231-B3A9-E3A086EE19F1}"/>
              </c:ext>
            </c:extLst>
          </c:dPt>
          <c:cat>
            <c:strRef>
              <c:f>Yarn!$E$6:$F$6</c:f>
              <c:strCache>
                <c:ptCount val="2"/>
                <c:pt idx="0">
                  <c:v>FY 2023-24</c:v>
                </c:pt>
                <c:pt idx="1">
                  <c:v>FY 2022-23</c:v>
                </c:pt>
              </c:strCache>
            </c:strRef>
          </c:cat>
          <c:val>
            <c:numRef>
              <c:f>Yarn!$E$9:$F$9</c:f>
              <c:numCache>
                <c:formatCode>_(* #,##0.00_);_(* \(#,##0.00\);_(* "-"??_);_(@_)</c:formatCode>
                <c:ptCount val="2"/>
                <c:pt idx="0" formatCode="0.00">
                  <c:v>434.79500000000002</c:v>
                </c:pt>
                <c:pt idx="1">
                  <c:v>263.73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8F4D-4231-B3A9-E3A086EE19F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932826432"/>
        <c:axId val="758113008"/>
      </c:barChart>
      <c:catAx>
        <c:axId val="9328264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58113008"/>
        <c:crosses val="autoZero"/>
        <c:auto val="1"/>
        <c:lblAlgn val="ctr"/>
        <c:lblOffset val="100"/>
        <c:noMultiLvlLbl val="0"/>
      </c:catAx>
      <c:valAx>
        <c:axId val="7581130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3282643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500" b="1">
                <a:solidFill>
                  <a:schemeClr val="tx1"/>
                </a:solidFill>
              </a:rPr>
              <a:t>Fabric</a:t>
            </a:r>
            <a:r>
              <a:rPr lang="en-US" sz="1500" b="1" baseline="0">
                <a:solidFill>
                  <a:schemeClr val="tx1"/>
                </a:solidFill>
              </a:rPr>
              <a:t> Production</a:t>
            </a:r>
            <a:br>
              <a:rPr lang="en-US" sz="1500" b="1" baseline="0">
                <a:solidFill>
                  <a:schemeClr val="tx1"/>
                </a:solidFill>
              </a:rPr>
            </a:br>
            <a:r>
              <a:rPr lang="en-US" sz="1500" b="0" baseline="0">
                <a:solidFill>
                  <a:srgbClr val="FBDE05"/>
                </a:solidFill>
              </a:rPr>
              <a:t>(Meters in '000')</a:t>
            </a:r>
            <a:endParaRPr lang="en-US" sz="1500" b="0">
              <a:solidFill>
                <a:srgbClr val="FBDE05"/>
              </a:solidFill>
            </a:endParaRPr>
          </a:p>
        </c:rich>
      </c:tx>
      <c:layout>
        <c:manualLayout>
          <c:xMode val="edge"/>
          <c:yMode val="edge"/>
          <c:x val="0.29525886592691153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Fabric!$E$6:$F$6</c:f>
              <c:strCache>
                <c:ptCount val="2"/>
                <c:pt idx="0">
                  <c:v>FY 2023-24</c:v>
                </c:pt>
                <c:pt idx="1">
                  <c:v>FY 2022-23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bg2">
                  <a:lumMod val="2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8731-4FEC-AF4C-4074D294DED8}"/>
              </c:ext>
            </c:extLst>
          </c:dPt>
          <c:dPt>
            <c:idx val="1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8731-4FEC-AF4C-4074D294DED8}"/>
              </c:ext>
            </c:extLst>
          </c:dPt>
          <c:cat>
            <c:strRef>
              <c:f>Fabric!$E$6:$F$6</c:f>
              <c:strCache>
                <c:ptCount val="2"/>
                <c:pt idx="0">
                  <c:v>FY 2023-24</c:v>
                </c:pt>
                <c:pt idx="1">
                  <c:v>FY 2022-23</c:v>
                </c:pt>
              </c:strCache>
            </c:strRef>
          </c:cat>
          <c:val>
            <c:numRef>
              <c:f>Fabric!$E$9:$F$9</c:f>
              <c:numCache>
                <c:formatCode>_(* #,##0_);_(* \(#,##0\);_(* "-"??_);_(@_)</c:formatCode>
                <c:ptCount val="2"/>
                <c:pt idx="0">
                  <c:v>42618.946000000004</c:v>
                </c:pt>
                <c:pt idx="1">
                  <c:v>28543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8731-4FEC-AF4C-4074D294DED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932826432"/>
        <c:axId val="758113008"/>
      </c:barChart>
      <c:catAx>
        <c:axId val="9328264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58113008"/>
        <c:crosses val="autoZero"/>
        <c:auto val="1"/>
        <c:lblAlgn val="ctr"/>
        <c:lblOffset val="100"/>
        <c:noMultiLvlLbl val="0"/>
      </c:catAx>
      <c:valAx>
        <c:axId val="7581130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(* #,##0_);_(* \(#,##0\);_(* &quot;-&quot;??_);_(@_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3282643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500" b="1">
                <a:solidFill>
                  <a:schemeClr val="tx1"/>
                </a:solidFill>
              </a:rPr>
              <a:t>Fabric</a:t>
            </a:r>
            <a:r>
              <a:rPr lang="en-US" sz="1500" b="1" baseline="0">
                <a:solidFill>
                  <a:schemeClr val="tx1"/>
                </a:solidFill>
              </a:rPr>
              <a:t> Sales</a:t>
            </a:r>
            <a:br>
              <a:rPr lang="en-US" sz="1500" b="1" baseline="0">
                <a:solidFill>
                  <a:schemeClr val="tx1"/>
                </a:solidFill>
              </a:rPr>
            </a:br>
            <a:r>
              <a:rPr lang="en-US" sz="1500" b="0" baseline="0">
                <a:solidFill>
                  <a:srgbClr val="FBDE05"/>
                </a:solidFill>
              </a:rPr>
              <a:t>(Meters in '000')</a:t>
            </a:r>
            <a:endParaRPr lang="en-US" sz="1500" b="0">
              <a:solidFill>
                <a:srgbClr val="FBDE05"/>
              </a:solidFill>
            </a:endParaRPr>
          </a:p>
        </c:rich>
      </c:tx>
      <c:layout>
        <c:manualLayout>
          <c:xMode val="edge"/>
          <c:yMode val="edge"/>
          <c:x val="0.29525886592691153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Total!$E$6:$F$6</c:f>
              <c:strCache>
                <c:ptCount val="2"/>
                <c:pt idx="0">
                  <c:v>FY 2023-24</c:v>
                </c:pt>
                <c:pt idx="1">
                  <c:v>FY 2022-23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bg2">
                  <a:lumMod val="2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7D82-4F90-8569-4560EB5CEAA0}"/>
              </c:ext>
            </c:extLst>
          </c:dPt>
          <c:dPt>
            <c:idx val="1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7D82-4F90-8569-4560EB5CEAA0}"/>
              </c:ext>
            </c:extLst>
          </c:dPt>
          <c:cat>
            <c:strRef>
              <c:f>Total!$E$6:$F$6</c:f>
              <c:strCache>
                <c:ptCount val="2"/>
                <c:pt idx="0">
                  <c:v>FY 2023-24</c:v>
                </c:pt>
                <c:pt idx="1">
                  <c:v>FY 2022-23</c:v>
                </c:pt>
              </c:strCache>
            </c:strRef>
          </c:cat>
          <c:val>
            <c:numRef>
              <c:f>Total!$E$10:$F$10</c:f>
              <c:numCache>
                <c:formatCode>_(* #,##0_);_(* \(#,##0\);_(* "-"??_);_(@_)</c:formatCode>
                <c:ptCount val="2"/>
                <c:pt idx="0">
                  <c:v>42694</c:v>
                </c:pt>
                <c:pt idx="1">
                  <c:v>29848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7D82-4F90-8569-4560EB5CEAA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932826432"/>
        <c:axId val="758113008"/>
      </c:barChart>
      <c:catAx>
        <c:axId val="9328264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58113008"/>
        <c:crosses val="autoZero"/>
        <c:auto val="1"/>
        <c:lblAlgn val="ctr"/>
        <c:lblOffset val="100"/>
        <c:noMultiLvlLbl val="0"/>
      </c:catAx>
      <c:valAx>
        <c:axId val="7581130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(* #,##0_);_(* \(#,##0\);_(* &quot;-&quot;??_);_(@_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3282643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500" b="1" baseline="0">
                <a:solidFill>
                  <a:schemeClr val="tx1"/>
                </a:solidFill>
              </a:rPr>
              <a:t>Yarn Sales</a:t>
            </a:r>
            <a:br>
              <a:rPr lang="en-US" sz="1500" b="1" baseline="0">
                <a:solidFill>
                  <a:schemeClr val="tx1"/>
                </a:solidFill>
              </a:rPr>
            </a:br>
            <a:r>
              <a:rPr lang="en-US" sz="1500" b="0" baseline="0">
                <a:solidFill>
                  <a:srgbClr val="FBDE05"/>
                </a:solidFill>
              </a:rPr>
              <a:t>(Bags in '000')</a:t>
            </a:r>
            <a:endParaRPr lang="en-US" sz="1500" b="0">
              <a:solidFill>
                <a:srgbClr val="FBDE05"/>
              </a:solidFill>
            </a:endParaRPr>
          </a:p>
        </c:rich>
      </c:tx>
      <c:layout>
        <c:manualLayout>
          <c:xMode val="edge"/>
          <c:yMode val="edge"/>
          <c:x val="0.29525886592691153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Total!$E$6:$F$6</c:f>
              <c:strCache>
                <c:ptCount val="2"/>
                <c:pt idx="0">
                  <c:v>FY 2023-24</c:v>
                </c:pt>
                <c:pt idx="1">
                  <c:v>FY 2022-23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bg2">
                  <a:lumMod val="2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29A5-4768-B3DB-1D3E0BCE9E8D}"/>
              </c:ext>
            </c:extLst>
          </c:dPt>
          <c:dPt>
            <c:idx val="1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29A5-4768-B3DB-1D3E0BCE9E8D}"/>
              </c:ext>
            </c:extLst>
          </c:dPt>
          <c:cat>
            <c:strRef>
              <c:f>Total!$E$6:$F$6</c:f>
              <c:strCache>
                <c:ptCount val="2"/>
                <c:pt idx="0">
                  <c:v>FY 2023-24</c:v>
                </c:pt>
                <c:pt idx="1">
                  <c:v>FY 2022-23</c:v>
                </c:pt>
              </c:strCache>
            </c:strRef>
          </c:cat>
          <c:val>
            <c:numRef>
              <c:f>Total!$E$9:$F$9</c:f>
              <c:numCache>
                <c:formatCode>_(* #,##0.00_);_(* \(#,##0.00\);_(* "-"??_);_(@_)</c:formatCode>
                <c:ptCount val="2"/>
                <c:pt idx="0" formatCode="0.00">
                  <c:v>438.18099999999998</c:v>
                </c:pt>
                <c:pt idx="1">
                  <c:v>289.75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29A5-4768-B3DB-1D3E0BCE9E8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932826432"/>
        <c:axId val="758113008"/>
      </c:barChart>
      <c:catAx>
        <c:axId val="9328264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58113008"/>
        <c:crosses val="autoZero"/>
        <c:auto val="1"/>
        <c:lblAlgn val="ctr"/>
        <c:lblOffset val="100"/>
        <c:noMultiLvlLbl val="0"/>
      </c:catAx>
      <c:valAx>
        <c:axId val="7581130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3282643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A534F1-7979-4A30-8DD0-D657D944F16B}" type="datetimeFigureOut">
              <a:rPr lang="en-GB" smtClean="0"/>
              <a:t>18/11/2024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1B90039-3DF5-4AA7-9A99-CE30AFD04FF6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350926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B90039-3DF5-4AA7-9A99-CE30AFD04FF6}" type="slidenum">
              <a:rPr lang="en-GB" smtClean="0"/>
              <a:t>14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004608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B90039-3DF5-4AA7-9A99-CE30AFD04FF6}" type="slidenum">
              <a:rPr lang="en-GB" smtClean="0"/>
              <a:t>15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318755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P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B90039-3DF5-4AA7-9A99-CE30AFD04FF6}" type="slidenum">
              <a:rPr lang="en-GB" smtClean="0"/>
              <a:t>16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639648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B90039-3DF5-4AA7-9A99-CE30AFD04FF6}" type="slidenum">
              <a:rPr lang="en-GB" smtClean="0"/>
              <a:t>17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019100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B90039-3DF5-4AA7-9A99-CE30AFD04FF6}" type="slidenum">
              <a:rPr lang="en-GB" smtClean="0"/>
              <a:t>18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243378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kumimoji="0" lang="en-US" sz="7200" b="1" i="0" u="none" strike="noStrike" kern="1200" cap="all" spc="0" normalizeH="0" baseline="0" dirty="0">
                <a:ln w="15875">
                  <a:solidFill>
                    <a:sysClr val="window" lastClr="FFFFFF"/>
                  </a:solidFill>
                </a:ln>
                <a:solidFill>
                  <a:srgbClr val="DF5327"/>
                </a:solidFill>
                <a:effectLst>
                  <a:outerShdw dist="38100" dir="2700000" algn="tl" rotWithShape="0">
                    <a:srgbClr val="DF5327"/>
                  </a:outerShdw>
                </a:effectLst>
                <a:uLnTx/>
                <a:uFillTx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30" y="3869634"/>
            <a:ext cx="8767860" cy="1388165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7C016794-11C2-46D9-A398-421F960C3EE3}" type="datetimeFigureOut">
              <a:rPr lang="en-GB" smtClean="0"/>
              <a:t>18/11/2024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CD392986-1181-438F-B387-F720AEBF39C5}" type="slidenum">
              <a:rPr lang="en-GB" smtClean="0"/>
              <a:t>‹#›</a:t>
            </a:fld>
            <a:endParaRPr lang="en-GB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729188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016794-11C2-46D9-A398-421F960C3EE3}" type="datetimeFigureOut">
              <a:rPr lang="en-GB" smtClean="0"/>
              <a:t>18/11/2024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392986-1181-438F-B387-F720AEBF39C5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108238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324100" cy="5410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762000"/>
            <a:ext cx="7429500" cy="5410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016794-11C2-46D9-A398-421F960C3EE3}" type="datetimeFigureOut">
              <a:rPr lang="en-GB" smtClean="0"/>
              <a:t>18/11/2024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392986-1181-438F-B387-F720AEBF39C5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919487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016794-11C2-46D9-A398-421F960C3EE3}" type="datetimeFigureOut">
              <a:rPr lang="en-GB" smtClean="0"/>
              <a:t>18/11/2024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392986-1181-438F-B387-F720AEBF39C5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279589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</p:spPr>
        <p:txBody>
          <a:bodyPr anchor="b">
            <a:noAutofit/>
          </a:bodyPr>
          <a:lstStyle>
            <a:lvl1pPr marL="0" algn="ctr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kumimoji="0" lang="en-US" sz="7200" b="1" i="0" u="none" strike="noStrike" kern="1200" cap="all" spc="0" normalizeH="0" baseline="0" dirty="0">
                <a:ln w="15875">
                  <a:solidFill>
                    <a:sysClr val="window" lastClr="FFFFFF"/>
                  </a:solidFill>
                </a:ln>
                <a:solidFill>
                  <a:srgbClr val="DF5327"/>
                </a:solidFill>
                <a:effectLst>
                  <a:outerShdw dist="38100" dir="2700000" algn="tl" rotWithShape="0">
                    <a:srgbClr val="DF5327"/>
                  </a:outerShdw>
                </a:effectLst>
                <a:uLnTx/>
                <a:uFillTx/>
                <a:latin typeface="Corbel" pitchFamily="34" charset="0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9928" y="4154520"/>
            <a:ext cx="8769096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016794-11C2-46D9-A398-421F960C3EE3}" type="datetimeFigureOut">
              <a:rPr lang="en-GB" smtClean="0"/>
              <a:t>18/11/2024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392986-1181-438F-B387-F720AEBF39C5}" type="slidenum">
              <a:rPr lang="en-GB" smtClean="0"/>
              <a:t>‹#›</a:t>
            </a:fld>
            <a:endParaRPr lang="en-GB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1981200" y="4020408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852706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016794-11C2-46D9-A398-421F960C3EE3}" type="datetimeFigureOut">
              <a:rPr lang="en-GB" smtClean="0"/>
              <a:t>18/11/2024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392986-1181-438F-B387-F720AEBF39C5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197125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9173" y="1999032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9173" y="2719322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016794-11C2-46D9-A398-421F960C3EE3}" type="datetimeFigureOut">
              <a:rPr lang="en-GB" smtClean="0"/>
              <a:t>18/11/2024</a:t>
            </a:fld>
            <a:endParaRPr lang="en-GB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392986-1181-438F-B387-F720AEBF39C5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817418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016794-11C2-46D9-A398-421F960C3EE3}" type="datetimeFigureOut">
              <a:rPr lang="en-GB" smtClean="0"/>
              <a:t>18/11/2024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392986-1181-438F-B387-F720AEBF39C5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129247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016794-11C2-46D9-A398-421F960C3EE3}" type="datetimeFigureOut">
              <a:rPr lang="en-GB" smtClean="0"/>
              <a:t>18/11/2024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392986-1181-438F-B387-F720AEBF39C5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486937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2159" y="1097280"/>
            <a:ext cx="5212080" cy="46634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30175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016794-11C2-46D9-A398-421F960C3EE3}" type="datetimeFigureOut">
              <a:rPr lang="en-GB" smtClean="0"/>
              <a:t>18/11/2024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392986-1181-438F-B387-F720AEBF39C5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509418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13248" y="1069847"/>
            <a:ext cx="6099048" cy="4800600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016794-11C2-46D9-A398-421F960C3EE3}" type="datetimeFigureOut">
              <a:rPr lang="en-GB" smtClean="0"/>
              <a:t>18/11/2024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392986-1181-438F-B387-F720AEBF39C5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937255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fld id="{7C016794-11C2-46D9-A398-421F960C3EE3}" type="datetimeFigureOut">
              <a:rPr lang="en-GB" smtClean="0"/>
              <a:t>18/11/2024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CD392986-1181-438F-B387-F720AEBF39C5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73716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182880" algn="l" defTabSz="914400" rtl="0" eaLnBrk="1" latinLnBrk="0" hangingPunct="1">
        <a:lnSpc>
          <a:spcPct val="90000"/>
        </a:lnSpc>
        <a:spcBef>
          <a:spcPts val="1400"/>
        </a:spcBef>
        <a:buClr>
          <a:schemeClr val="accent1"/>
        </a:buClr>
        <a:buSzPct val="80000"/>
        <a:buFont typeface="Corbel" pitchFamily="34" charset="0"/>
        <a:buChar char="•"/>
        <a:defRPr sz="22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4.xml"/><Relationship Id="rId5" Type="http://schemas.openxmlformats.org/officeDocument/2006/relationships/chart" Target="../charts/chart3.xml"/><Relationship Id="rId4" Type="http://schemas.openxmlformats.org/officeDocument/2006/relationships/image" Target="../media/image5.em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emf"/><Relationship Id="rId5" Type="http://schemas.openxmlformats.org/officeDocument/2006/relationships/package" Target="../embeddings/Microsoft_Excel_Worksheet4.xlsx"/><Relationship Id="rId4" Type="http://schemas.openxmlformats.org/officeDocument/2006/relationships/image" Target="../media/image6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emf"/><Relationship Id="rId5" Type="http://schemas.openxmlformats.org/officeDocument/2006/relationships/package" Target="../embeddings/Microsoft_Excel_Worksheet6.xlsx"/><Relationship Id="rId4" Type="http://schemas.openxmlformats.org/officeDocument/2006/relationships/image" Target="../media/image8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11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package" Target="../embeddings/Microsoft_Excel_Worksheet8.xlsx"/><Relationship Id="rId5" Type="http://schemas.openxmlformats.org/officeDocument/2006/relationships/image" Target="../media/image10.emf"/><Relationship Id="rId4" Type="http://schemas.openxmlformats.org/officeDocument/2006/relationships/package" Target="../embeddings/Microsoft_Excel_Worksheet7.xlsx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emf"/><Relationship Id="rId4" Type="http://schemas.openxmlformats.org/officeDocument/2006/relationships/package" Target="../embeddings/Microsoft_Excel_Worksheet9.xlsx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package" Target="../embeddings/Microsoft_Excel_Worksheet12.xlsx"/><Relationship Id="rId13" Type="http://schemas.openxmlformats.org/officeDocument/2006/relationships/image" Target="../media/image17.emf"/><Relationship Id="rId18" Type="http://schemas.openxmlformats.org/officeDocument/2006/relationships/package" Target="../embeddings/Microsoft_Excel_Worksheet17.xlsx"/><Relationship Id="rId3" Type="http://schemas.openxmlformats.org/officeDocument/2006/relationships/image" Target="../media/image1.jpeg"/><Relationship Id="rId7" Type="http://schemas.openxmlformats.org/officeDocument/2006/relationships/image" Target="../media/image14.emf"/><Relationship Id="rId12" Type="http://schemas.openxmlformats.org/officeDocument/2006/relationships/package" Target="../embeddings/Microsoft_Excel_Worksheet14.xlsx"/><Relationship Id="rId17" Type="http://schemas.openxmlformats.org/officeDocument/2006/relationships/image" Target="../media/image19.emf"/><Relationship Id="rId2" Type="http://schemas.openxmlformats.org/officeDocument/2006/relationships/notesSlide" Target="../notesSlides/notesSlide3.xml"/><Relationship Id="rId16" Type="http://schemas.openxmlformats.org/officeDocument/2006/relationships/package" Target="../embeddings/Microsoft_Excel_Worksheet16.xlsx"/><Relationship Id="rId20" Type="http://schemas.openxmlformats.org/officeDocument/2006/relationships/image" Target="../media/image21.emf"/><Relationship Id="rId1" Type="http://schemas.openxmlformats.org/officeDocument/2006/relationships/slideLayout" Target="../slideLayouts/slideLayout2.xml"/><Relationship Id="rId6" Type="http://schemas.openxmlformats.org/officeDocument/2006/relationships/package" Target="../embeddings/Microsoft_Excel_Worksheet11.xlsx"/><Relationship Id="rId11" Type="http://schemas.openxmlformats.org/officeDocument/2006/relationships/image" Target="../media/image16.emf"/><Relationship Id="rId5" Type="http://schemas.openxmlformats.org/officeDocument/2006/relationships/image" Target="../media/image13.emf"/><Relationship Id="rId15" Type="http://schemas.openxmlformats.org/officeDocument/2006/relationships/image" Target="../media/image18.emf"/><Relationship Id="rId10" Type="http://schemas.openxmlformats.org/officeDocument/2006/relationships/package" Target="../embeddings/Microsoft_Excel_Worksheet13.xlsx"/><Relationship Id="rId19" Type="http://schemas.openxmlformats.org/officeDocument/2006/relationships/image" Target="../media/image20.emf"/><Relationship Id="rId4" Type="http://schemas.openxmlformats.org/officeDocument/2006/relationships/package" Target="../embeddings/Microsoft_Excel_Worksheet10.xlsx"/><Relationship Id="rId9" Type="http://schemas.openxmlformats.org/officeDocument/2006/relationships/image" Target="../media/image15.emf"/><Relationship Id="rId14" Type="http://schemas.openxmlformats.org/officeDocument/2006/relationships/package" Target="../embeddings/Microsoft_Excel_Worksheet15.xlsx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package" Target="../embeddings/Microsoft_Excel_Worksheet20.xlsx"/><Relationship Id="rId3" Type="http://schemas.openxmlformats.org/officeDocument/2006/relationships/image" Target="../media/image1.jpeg"/><Relationship Id="rId7" Type="http://schemas.openxmlformats.org/officeDocument/2006/relationships/image" Target="../media/image23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package" Target="../embeddings/Microsoft_Excel_Worksheet19.xlsx"/><Relationship Id="rId5" Type="http://schemas.openxmlformats.org/officeDocument/2006/relationships/image" Target="../media/image22.emf"/><Relationship Id="rId4" Type="http://schemas.openxmlformats.org/officeDocument/2006/relationships/package" Target="../embeddings/Microsoft_Excel_Worksheet18.xlsx"/><Relationship Id="rId9" Type="http://schemas.openxmlformats.org/officeDocument/2006/relationships/image" Target="../media/image24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26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package" Target="../embeddings/Microsoft_Excel_Worksheet22.xlsx"/><Relationship Id="rId5" Type="http://schemas.openxmlformats.org/officeDocument/2006/relationships/image" Target="../media/image25.emf"/><Relationship Id="rId4" Type="http://schemas.openxmlformats.org/officeDocument/2006/relationships/package" Target="../embeddings/Microsoft_Excel_Worksheet21.xlsx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1.xml"/><Relationship Id="rId4" Type="http://schemas.openxmlformats.org/officeDocument/2006/relationships/image" Target="../media/image3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2.xml"/><Relationship Id="rId4" Type="http://schemas.openxmlformats.org/officeDocument/2006/relationships/image" Target="../media/image4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034184-004E-468C-B58F-914CEF1067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212371" cy="2926080"/>
          </a:xfrm>
        </p:spPr>
        <p:txBody>
          <a:bodyPr>
            <a:normAutofit/>
          </a:bodyPr>
          <a:lstStyle/>
          <a:p>
            <a:pPr algn="r"/>
            <a:r>
              <a:rPr lang="en-GB" sz="6600" dirty="0">
                <a:ln w="0"/>
                <a:solidFill>
                  <a:schemeClr val="accent6">
                    <a:lumMod val="75000"/>
                  </a:schemeClr>
                </a:solidFill>
                <a:effectLst>
                  <a:outerShdw sx="1000" sy="1000" algn="tl" rotWithShape="0">
                    <a:schemeClr val="dk1"/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CORPORATE </a:t>
            </a:r>
            <a:br>
              <a:rPr lang="en-GB" sz="6600" dirty="0">
                <a:ln w="0"/>
                <a:solidFill>
                  <a:schemeClr val="accent6">
                    <a:lumMod val="75000"/>
                  </a:schemeClr>
                </a:solidFill>
                <a:effectLst>
                  <a:outerShdw sx="1000" sy="1000" algn="tl" rotWithShape="0">
                    <a:schemeClr val="dk1"/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</a:br>
            <a:r>
              <a:rPr lang="en-GB" sz="6600" dirty="0">
                <a:ln w="0"/>
                <a:solidFill>
                  <a:schemeClr val="accent6">
                    <a:lumMod val="75000"/>
                  </a:schemeClr>
                </a:solidFill>
                <a:effectLst>
                  <a:outerShdw sx="1000" sy="1000" algn="tl" rotWithShape="0">
                    <a:schemeClr val="dk1"/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BRIEFING SESSION</a:t>
            </a:r>
            <a:endParaRPr lang="en-PK" sz="66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13BDCA5-7B7E-44D2-AED3-5F52F00851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09530" y="3869634"/>
            <a:ext cx="8612821" cy="1388165"/>
          </a:xfrm>
        </p:spPr>
        <p:txBody>
          <a:bodyPr>
            <a:normAutofit/>
          </a:bodyPr>
          <a:lstStyle/>
          <a:p>
            <a:pPr algn="r">
              <a:lnSpc>
                <a:spcPct val="120000"/>
              </a:lnSpc>
            </a:pPr>
            <a:r>
              <a:rPr lang="en-GB" sz="2000" b="1" dirty="0">
                <a:ln w="0"/>
                <a:solidFill>
                  <a:schemeClr val="tx1"/>
                </a:solidFill>
                <a:effectLst>
                  <a:outerShdw sx="1000" sy="1000" algn="ctr" rotWithShape="0">
                    <a:srgbClr val="6E747A"/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SURAJ COTTON MILLS LIMITED</a:t>
            </a:r>
          </a:p>
          <a:p>
            <a:pPr algn="r">
              <a:lnSpc>
                <a:spcPct val="120000"/>
              </a:lnSpc>
            </a:pPr>
            <a:r>
              <a:rPr lang="en-GB" sz="2000" b="1" dirty="0">
                <a:ln w="0">
                  <a:noFill/>
                </a:ln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FOR THE YEAR ENDED JUNE 30, 2024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A70FBD6-0176-41E0-B399-28BE7D90126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2623" y="245792"/>
            <a:ext cx="1548593" cy="741899"/>
          </a:xfrm>
          <a:prstGeom prst="rect">
            <a:avLst/>
          </a:prstGeom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</p:pic>
    </p:spTree>
    <p:extLst>
      <p:ext uri="{BB962C8B-B14F-4D97-AF65-F5344CB8AC3E}">
        <p14:creationId xmlns:p14="http://schemas.microsoft.com/office/powerpoint/2010/main" val="41237916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Title 1">
            <a:extLst>
              <a:ext uri="{FF2B5EF4-FFF2-40B4-BE49-F238E27FC236}">
                <a16:creationId xmlns:a16="http://schemas.microsoft.com/office/drawing/2014/main" id="{7439D623-8E86-4B8E-9262-98EC0C654275}"/>
              </a:ext>
            </a:extLst>
          </p:cNvPr>
          <p:cNvSpPr txBox="1">
            <a:spLocks/>
          </p:cNvSpPr>
          <p:nvPr/>
        </p:nvSpPr>
        <p:spPr>
          <a:xfrm>
            <a:off x="309686" y="319071"/>
            <a:ext cx="8596667" cy="101328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200" b="1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SALES SUMMARY</a:t>
            </a:r>
            <a:br>
              <a:rPr lang="en-GB" sz="3200" b="1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</a:br>
            <a:r>
              <a:rPr lang="en-GB" sz="2000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CORPORATE BRIEFING SESSION - SCML</a:t>
            </a:r>
          </a:p>
        </p:txBody>
      </p:sp>
      <p:pic>
        <p:nvPicPr>
          <p:cNvPr id="56" name="Picture 55">
            <a:extLst>
              <a:ext uri="{FF2B5EF4-FFF2-40B4-BE49-F238E27FC236}">
                <a16:creationId xmlns:a16="http://schemas.microsoft.com/office/drawing/2014/main" id="{E3E4F301-319F-4889-B214-6874DDA37C9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2623" y="245792"/>
            <a:ext cx="1548593" cy="741899"/>
          </a:xfrm>
          <a:prstGeom prst="rect">
            <a:avLst/>
          </a:prstGeom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</p:pic>
      <p:sp>
        <p:nvSpPr>
          <p:cNvPr id="58" name="Content Placeholder 2">
            <a:extLst>
              <a:ext uri="{FF2B5EF4-FFF2-40B4-BE49-F238E27FC236}">
                <a16:creationId xmlns:a16="http://schemas.microsoft.com/office/drawing/2014/main" id="{39DC1B72-492A-47F8-9616-844CC3345E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9686" y="1173707"/>
            <a:ext cx="11641530" cy="390933"/>
          </a:xfrm>
        </p:spPr>
        <p:txBody>
          <a:bodyPr>
            <a:normAutofit/>
          </a:bodyPr>
          <a:lstStyle/>
          <a:p>
            <a:pPr marL="0" indent="0">
              <a:buClr>
                <a:schemeClr val="tx1">
                  <a:lumMod val="75000"/>
                  <a:lumOff val="25000"/>
                </a:schemeClr>
              </a:buClr>
              <a:buNone/>
            </a:pPr>
            <a:r>
              <a:rPr lang="en-GB" sz="2000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Sales Summary for the FY 2023-24:</a:t>
            </a:r>
          </a:p>
          <a:p>
            <a:pPr marL="0" indent="0">
              <a:buClr>
                <a:schemeClr val="tx1">
                  <a:lumMod val="75000"/>
                  <a:lumOff val="25000"/>
                </a:schemeClr>
              </a:buClr>
              <a:buNone/>
            </a:pPr>
            <a:endParaRPr lang="en-GB" sz="2000" dirty="0">
              <a:solidFill>
                <a:schemeClr val="tx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42D1AD05-86E4-8DBE-526D-677903ED1C3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78919944"/>
              </p:ext>
            </p:extLst>
          </p:nvPr>
        </p:nvGraphicFramePr>
        <p:xfrm>
          <a:off x="414338" y="1617663"/>
          <a:ext cx="6324600" cy="968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3" imgW="6324671" imgH="967614" progId="Excel.Sheet.12">
                  <p:embed/>
                </p:oleObj>
              </mc:Choice>
              <mc:Fallback>
                <p:oleObj name="Worksheet" r:id="rId3" imgW="6324671" imgH="967614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14338" y="1617663"/>
                        <a:ext cx="6324600" cy="9683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2416F6A9-40A6-4FC5-9E8E-EDA44E46EC8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75222612"/>
              </p:ext>
            </p:extLst>
          </p:nvPr>
        </p:nvGraphicFramePr>
        <p:xfrm>
          <a:off x="414338" y="2846420"/>
          <a:ext cx="3013011" cy="34890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33A7AC82-C3CE-4D18-89D6-ADA53CE91D4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04093740"/>
              </p:ext>
            </p:extLst>
          </p:nvPr>
        </p:nvGraphicFramePr>
        <p:xfrm>
          <a:off x="3967164" y="2836895"/>
          <a:ext cx="3013011" cy="34890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21456603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034184-004E-468C-B58F-914CEF1067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174663" cy="2926080"/>
          </a:xfrm>
        </p:spPr>
        <p:txBody>
          <a:bodyPr>
            <a:normAutofit/>
          </a:bodyPr>
          <a:lstStyle/>
          <a:p>
            <a:pPr algn="r"/>
            <a:r>
              <a:rPr lang="en-GB" sz="6600" dirty="0">
                <a:ln w="0"/>
                <a:solidFill>
                  <a:schemeClr val="accent6">
                    <a:lumMod val="75000"/>
                  </a:schemeClr>
                </a:solidFill>
                <a:effectLst>
                  <a:outerShdw sx="1000" sy="1000" algn="tl" rotWithShape="0">
                    <a:schemeClr val="dk1"/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financial PERFORMANCE</a:t>
            </a:r>
            <a:endParaRPr lang="en-PK" sz="66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13BDCA5-7B7E-44D2-AED3-5F52F00851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09530" y="3869634"/>
            <a:ext cx="8575113" cy="1388165"/>
          </a:xfrm>
        </p:spPr>
        <p:txBody>
          <a:bodyPr>
            <a:normAutofit/>
          </a:bodyPr>
          <a:lstStyle/>
          <a:p>
            <a:pPr algn="r"/>
            <a:r>
              <a:rPr lang="en-GB" sz="2000" b="1" dirty="0">
                <a:ln w="0"/>
                <a:solidFill>
                  <a:schemeClr val="tx1"/>
                </a:solidFill>
                <a:effectLst>
                  <a:outerShdw sx="1000" sy="1000" algn="ctr" rotWithShape="0">
                    <a:srgbClr val="6E747A"/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CORPORATE BRIEFING</a:t>
            </a:r>
          </a:p>
          <a:p>
            <a:pPr algn="r"/>
            <a:r>
              <a:rPr lang="en-GB" sz="2000" b="1" dirty="0">
                <a:ln w="0"/>
                <a:solidFill>
                  <a:schemeClr val="tx1"/>
                </a:solidFill>
                <a:effectLst>
                  <a:outerShdw sx="1000" sy="1000" algn="ctr" rotWithShape="0">
                    <a:srgbClr val="6E747A"/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FOR FY 2023-24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A70FBD6-0176-41E0-B399-28BE7D90126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2623" y="245792"/>
            <a:ext cx="1548593" cy="741899"/>
          </a:xfrm>
          <a:prstGeom prst="rect">
            <a:avLst/>
          </a:prstGeom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</p:pic>
    </p:spTree>
    <p:extLst>
      <p:ext uri="{BB962C8B-B14F-4D97-AF65-F5344CB8AC3E}">
        <p14:creationId xmlns:p14="http://schemas.microsoft.com/office/powerpoint/2010/main" val="10416583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FA0D091D-BCB9-4211-AF64-29B5B9A64FA0}"/>
              </a:ext>
            </a:extLst>
          </p:cNvPr>
          <p:cNvSpPr txBox="1">
            <a:spLocks/>
          </p:cNvSpPr>
          <p:nvPr/>
        </p:nvSpPr>
        <p:spPr>
          <a:xfrm>
            <a:off x="309686" y="319071"/>
            <a:ext cx="8596667" cy="101328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200" b="1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FINANCIAL PERFORMANCE</a:t>
            </a:r>
            <a:br>
              <a:rPr lang="en-GB" sz="3200" b="1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</a:br>
            <a:r>
              <a:rPr lang="en-GB" sz="2000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CORPORATE BRIEFING SESSION - SCML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FF4D864-C039-46AC-A551-890FEBC09E6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2623" y="245792"/>
            <a:ext cx="1548593" cy="741899"/>
          </a:xfrm>
          <a:prstGeom prst="rect">
            <a:avLst/>
          </a:prstGeom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</p:pic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ACF911CC-2963-8DF8-9FC8-05D1E1DDE21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23282156"/>
              </p:ext>
            </p:extLst>
          </p:nvPr>
        </p:nvGraphicFramePr>
        <p:xfrm>
          <a:off x="808584" y="1181845"/>
          <a:ext cx="10371138" cy="2438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3" imgW="10370997" imgH="2438337" progId="Excel.Sheet.12">
                  <p:embed/>
                </p:oleObj>
              </mc:Choice>
              <mc:Fallback>
                <p:oleObj name="Worksheet" r:id="rId3" imgW="10370997" imgH="2438337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808584" y="1181845"/>
                        <a:ext cx="10371138" cy="2438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23D0653F-5E44-41D2-2DFA-041254F9F13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3334212"/>
              </p:ext>
            </p:extLst>
          </p:nvPr>
        </p:nvGraphicFramePr>
        <p:xfrm>
          <a:off x="808588" y="3850402"/>
          <a:ext cx="10371138" cy="2438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5" imgW="10370997" imgH="2438337" progId="Excel.Sheet.12">
                  <p:embed/>
                </p:oleObj>
              </mc:Choice>
              <mc:Fallback>
                <p:oleObj name="Worksheet" r:id="rId5" imgW="10370997" imgH="2438337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808588" y="3850402"/>
                        <a:ext cx="10371138" cy="2438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4060415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FA0D091D-BCB9-4211-AF64-29B5B9A64FA0}"/>
              </a:ext>
            </a:extLst>
          </p:cNvPr>
          <p:cNvSpPr txBox="1">
            <a:spLocks/>
          </p:cNvSpPr>
          <p:nvPr/>
        </p:nvSpPr>
        <p:spPr>
          <a:xfrm>
            <a:off x="309686" y="319071"/>
            <a:ext cx="8596667" cy="101328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200" b="1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FINANCIAL PERFORMANCE</a:t>
            </a:r>
            <a:br>
              <a:rPr lang="en-GB" sz="3200" b="1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</a:br>
            <a:r>
              <a:rPr lang="en-GB" sz="2000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CORPORATE BRIEFING SESSION - SCML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FF4D864-C039-46AC-A551-890FEBC09E6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2623" y="245792"/>
            <a:ext cx="1548593" cy="741899"/>
          </a:xfrm>
          <a:prstGeom prst="rect">
            <a:avLst/>
          </a:prstGeom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</p:pic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5730CD42-5715-AD1C-DDDE-1084814793E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36384389"/>
              </p:ext>
            </p:extLst>
          </p:nvPr>
        </p:nvGraphicFramePr>
        <p:xfrm>
          <a:off x="388249" y="1435003"/>
          <a:ext cx="11202287" cy="20266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3" imgW="9266062" imgH="1676463" progId="Excel.Sheet.12">
                  <p:embed/>
                </p:oleObj>
              </mc:Choice>
              <mc:Fallback>
                <p:oleObj name="Worksheet" r:id="rId3" imgW="9266062" imgH="1676463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88249" y="1435003"/>
                        <a:ext cx="11202287" cy="202666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>
            <a:extLst>
              <a:ext uri="{FF2B5EF4-FFF2-40B4-BE49-F238E27FC236}">
                <a16:creationId xmlns:a16="http://schemas.microsoft.com/office/drawing/2014/main" id="{C8D555C0-74B3-658B-B674-23C9A489FB2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21591793"/>
              </p:ext>
            </p:extLst>
          </p:nvPr>
        </p:nvGraphicFramePr>
        <p:xfrm>
          <a:off x="455968" y="3828016"/>
          <a:ext cx="11134567" cy="9881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5" imgW="9266062" imgH="822960" progId="Excel.Sheet.12">
                  <p:embed/>
                </p:oleObj>
              </mc:Choice>
              <mc:Fallback>
                <p:oleObj name="Worksheet" r:id="rId5" imgW="9266062" imgH="82296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55968" y="3828016"/>
                        <a:ext cx="11134567" cy="98812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0259018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F83EF90A-CEC7-4F65-9998-B5F9BA1E141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2623" y="245792"/>
            <a:ext cx="1548593" cy="741899"/>
          </a:xfrm>
          <a:prstGeom prst="rect">
            <a:avLst/>
          </a:prstGeom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13BDC898-2A0F-4345-BDBD-E2A5DFA96A65}"/>
              </a:ext>
            </a:extLst>
          </p:cNvPr>
          <p:cNvSpPr txBox="1">
            <a:spLocks/>
          </p:cNvSpPr>
          <p:nvPr/>
        </p:nvSpPr>
        <p:spPr>
          <a:xfrm>
            <a:off x="309686" y="319071"/>
            <a:ext cx="8596667" cy="101328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200" b="1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FINANCIAL PERFORMANCE</a:t>
            </a:r>
            <a:br>
              <a:rPr lang="en-GB" sz="3200" b="1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</a:br>
            <a:r>
              <a:rPr lang="en-GB" sz="2000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CORPORATE BRIEFING SESSION - SCML</a:t>
            </a:r>
          </a:p>
        </p:txBody>
      </p:sp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C60B2E09-002D-A517-9948-905BC944F6C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26503196"/>
              </p:ext>
            </p:extLst>
          </p:nvPr>
        </p:nvGraphicFramePr>
        <p:xfrm>
          <a:off x="427978" y="1532683"/>
          <a:ext cx="11418040" cy="10132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4" imgW="9266062" imgH="822960" progId="Excel.Sheet.12">
                  <p:embed/>
                </p:oleObj>
              </mc:Choice>
              <mc:Fallback>
                <p:oleObj name="Worksheet" r:id="rId4" imgW="9266062" imgH="82296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27978" y="1532683"/>
                        <a:ext cx="11418040" cy="101328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1373D9CA-1BFA-5922-0B4C-89517E93B0A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55611559"/>
              </p:ext>
            </p:extLst>
          </p:nvPr>
        </p:nvGraphicFramePr>
        <p:xfrm>
          <a:off x="427978" y="2884067"/>
          <a:ext cx="11418040" cy="23278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6" imgW="9266062" imgH="1889839" progId="Excel.Sheet.12">
                  <p:embed/>
                </p:oleObj>
              </mc:Choice>
              <mc:Fallback>
                <p:oleObj name="Worksheet" r:id="rId6" imgW="9266062" imgH="1889839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27978" y="2884067"/>
                        <a:ext cx="11418040" cy="23278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093462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8C65BE35-26B9-44A4-BB3E-C3EF58AAC24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2623" y="245792"/>
            <a:ext cx="1548593" cy="741899"/>
          </a:xfrm>
          <a:prstGeom prst="rect">
            <a:avLst/>
          </a:prstGeom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82BB0237-A9AC-466E-816F-B7D588DE27A4}"/>
              </a:ext>
            </a:extLst>
          </p:cNvPr>
          <p:cNvSpPr txBox="1">
            <a:spLocks/>
          </p:cNvSpPr>
          <p:nvPr/>
        </p:nvSpPr>
        <p:spPr>
          <a:xfrm>
            <a:off x="240784" y="481048"/>
            <a:ext cx="8596667" cy="101328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200" b="1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FINANCIAL PERFORMANCE</a:t>
            </a:r>
            <a:br>
              <a:rPr lang="en-GB" sz="3200" b="1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</a:br>
            <a:r>
              <a:rPr lang="en-GB" sz="2000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CORPORATE BRIEFING SESSION - SCML</a:t>
            </a:r>
          </a:p>
        </p:txBody>
      </p:sp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CB60B649-CAF8-20AE-F9B2-DAFDC4B880E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18562921"/>
              </p:ext>
            </p:extLst>
          </p:nvPr>
        </p:nvGraphicFramePr>
        <p:xfrm>
          <a:off x="497285" y="1678549"/>
          <a:ext cx="11197429" cy="35009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4" imgW="10287213" imgH="2872724" progId="Excel.Sheet.12">
                  <p:embed/>
                </p:oleObj>
              </mc:Choice>
              <mc:Fallback>
                <p:oleObj name="Worksheet" r:id="rId4" imgW="10287213" imgH="2872724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97285" y="1678549"/>
                        <a:ext cx="11197429" cy="350090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7256728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4FD91D3-3D92-4AA0-B166-CF106C657A9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2623" y="245792"/>
            <a:ext cx="1548593" cy="741899"/>
          </a:xfrm>
          <a:prstGeom prst="rect">
            <a:avLst/>
          </a:prstGeom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283AF7F7-53D7-4D61-A22D-10DBDEB22ABF}"/>
              </a:ext>
            </a:extLst>
          </p:cNvPr>
          <p:cNvSpPr txBox="1">
            <a:spLocks/>
          </p:cNvSpPr>
          <p:nvPr/>
        </p:nvSpPr>
        <p:spPr>
          <a:xfrm>
            <a:off x="309686" y="319071"/>
            <a:ext cx="8596667" cy="101328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200" b="1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FINANCIAL PERFORMANCE</a:t>
            </a:r>
            <a:br>
              <a:rPr lang="en-GB" sz="3200" b="1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</a:br>
            <a:r>
              <a:rPr lang="en-GB" sz="2000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CORPORATE BRIEFING SESSION - SCML</a:t>
            </a:r>
          </a:p>
        </p:txBody>
      </p:sp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2A1A159C-2BDF-9632-1929-0E384D1674B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77214036"/>
              </p:ext>
            </p:extLst>
          </p:nvPr>
        </p:nvGraphicFramePr>
        <p:xfrm>
          <a:off x="556156" y="1078259"/>
          <a:ext cx="2614613" cy="1822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4" imgW="3497686" imgH="2438337" progId="Excel.Sheet.12">
                  <p:embed/>
                </p:oleObj>
              </mc:Choice>
              <mc:Fallback>
                <p:oleObj name="Worksheet" r:id="rId4" imgW="3497686" imgH="2438337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56156" y="1078259"/>
                        <a:ext cx="2614613" cy="18224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95CA3903-269C-1144-A9EC-818724C1A6B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39183421"/>
              </p:ext>
            </p:extLst>
          </p:nvPr>
        </p:nvGraphicFramePr>
        <p:xfrm>
          <a:off x="4049833" y="1144983"/>
          <a:ext cx="2703513" cy="1943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6" imgW="3390935" imgH="2438337" progId="Excel.Sheet.12">
                  <p:embed/>
                </p:oleObj>
              </mc:Choice>
              <mc:Fallback>
                <p:oleObj name="Worksheet" r:id="rId6" imgW="3390935" imgH="2438337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049833" y="1144983"/>
                        <a:ext cx="2703513" cy="1943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72477C29-FC97-1E88-07D8-3390556D74B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09120979"/>
              </p:ext>
            </p:extLst>
          </p:nvPr>
        </p:nvGraphicFramePr>
        <p:xfrm>
          <a:off x="7606136" y="1144980"/>
          <a:ext cx="2440369" cy="175487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8" imgW="3390935" imgH="2438337" progId="Excel.Sheet.12">
                  <p:embed/>
                </p:oleObj>
              </mc:Choice>
              <mc:Fallback>
                <p:oleObj name="Worksheet" r:id="rId8" imgW="3390935" imgH="2438337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7606136" y="1144980"/>
                        <a:ext cx="2440369" cy="175487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4AE344E7-1981-AB88-28BA-5D3C5389D2B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69221184"/>
              </p:ext>
            </p:extLst>
          </p:nvPr>
        </p:nvGraphicFramePr>
        <p:xfrm>
          <a:off x="575865" y="2811960"/>
          <a:ext cx="2701883" cy="194315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10" imgW="3390935" imgH="2438337" progId="Excel.Sheet.12">
                  <p:embed/>
                </p:oleObj>
              </mc:Choice>
              <mc:Fallback>
                <p:oleObj name="Worksheet" r:id="rId10" imgW="3390935" imgH="2438337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575865" y="2811960"/>
                        <a:ext cx="2701883" cy="194315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>
            <a:extLst>
              <a:ext uri="{FF2B5EF4-FFF2-40B4-BE49-F238E27FC236}">
                <a16:creationId xmlns:a16="http://schemas.microsoft.com/office/drawing/2014/main" id="{297FC951-AEF6-63E8-68B9-67F70058CE6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70065033"/>
              </p:ext>
            </p:extLst>
          </p:nvPr>
        </p:nvGraphicFramePr>
        <p:xfrm>
          <a:off x="4180649" y="2942417"/>
          <a:ext cx="2702200" cy="194315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12" imgW="3390935" imgH="2438337" progId="Excel.Sheet.12">
                  <p:embed/>
                </p:oleObj>
              </mc:Choice>
              <mc:Fallback>
                <p:oleObj name="Worksheet" r:id="rId12" imgW="3390935" imgH="2438337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4180649" y="2942417"/>
                        <a:ext cx="2702200" cy="194315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>
            <a:extLst>
              <a:ext uri="{FF2B5EF4-FFF2-40B4-BE49-F238E27FC236}">
                <a16:creationId xmlns:a16="http://schemas.microsoft.com/office/drawing/2014/main" id="{71C58767-C614-0AF8-99F2-76819120BBE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46425585"/>
              </p:ext>
            </p:extLst>
          </p:nvPr>
        </p:nvGraphicFramePr>
        <p:xfrm>
          <a:off x="7571170" y="2950048"/>
          <a:ext cx="2654351" cy="190874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14" imgW="3390935" imgH="2438337" progId="Excel.Sheet.12">
                  <p:embed/>
                </p:oleObj>
              </mc:Choice>
              <mc:Fallback>
                <p:oleObj name="Worksheet" r:id="rId14" imgW="3390935" imgH="2438337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7571170" y="2950048"/>
                        <a:ext cx="2654351" cy="190874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19">
            <a:extLst>
              <a:ext uri="{FF2B5EF4-FFF2-40B4-BE49-F238E27FC236}">
                <a16:creationId xmlns:a16="http://schemas.microsoft.com/office/drawing/2014/main" id="{46659D08-221A-FE4A-29D9-DF6AAA23B4A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36611335"/>
              </p:ext>
            </p:extLst>
          </p:nvPr>
        </p:nvGraphicFramePr>
        <p:xfrm>
          <a:off x="575865" y="4707436"/>
          <a:ext cx="2786960" cy="20041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16" imgW="3390935" imgH="2438337" progId="Excel.Sheet.12">
                  <p:embed/>
                </p:oleObj>
              </mc:Choice>
              <mc:Fallback>
                <p:oleObj name="Worksheet" r:id="rId16" imgW="3390935" imgH="2438337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575865" y="4707436"/>
                        <a:ext cx="2786960" cy="200410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Object 22">
            <a:extLst>
              <a:ext uri="{FF2B5EF4-FFF2-40B4-BE49-F238E27FC236}">
                <a16:creationId xmlns:a16="http://schemas.microsoft.com/office/drawing/2014/main" id="{9A5A25E1-FFF8-A253-F2EF-2B984859E0D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37487965"/>
              </p:ext>
            </p:extLst>
          </p:nvPr>
        </p:nvGraphicFramePr>
        <p:xfrm>
          <a:off x="4138727" y="4783511"/>
          <a:ext cx="2654397" cy="190874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18" imgW="3390935" imgH="2438337" progId="Excel.Sheet.12">
                  <p:embed/>
                </p:oleObj>
              </mc:Choice>
              <mc:Fallback>
                <p:oleObj name="Worksheet" r:id="rId18" imgW="3390935" imgH="2438337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4138727" y="4783511"/>
                        <a:ext cx="2654397" cy="190874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7" name="Picture 16">
            <a:extLst>
              <a:ext uri="{FF2B5EF4-FFF2-40B4-BE49-F238E27FC236}">
                <a16:creationId xmlns:a16="http://schemas.microsoft.com/office/drawing/2014/main" id="{030090EB-0EDF-31A0-629D-6E314E0D8BEF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7765092" y="4908990"/>
            <a:ext cx="2460429" cy="1770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27913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8C65BE35-26B9-44A4-BB3E-C3EF58AAC24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2623" y="245792"/>
            <a:ext cx="1548593" cy="741899"/>
          </a:xfrm>
          <a:prstGeom prst="rect">
            <a:avLst/>
          </a:prstGeom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82BB0237-A9AC-466E-816F-B7D588DE27A4}"/>
              </a:ext>
            </a:extLst>
          </p:cNvPr>
          <p:cNvSpPr txBox="1">
            <a:spLocks/>
          </p:cNvSpPr>
          <p:nvPr/>
        </p:nvSpPr>
        <p:spPr>
          <a:xfrm>
            <a:off x="309686" y="319071"/>
            <a:ext cx="8596667" cy="101328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200" b="1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FINANCIAL PERFORMANCE</a:t>
            </a:r>
            <a:br>
              <a:rPr lang="en-GB" sz="3200" b="1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</a:br>
            <a:r>
              <a:rPr lang="en-GB" sz="2000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CORPORATE BRIEFING SESSION - SCML</a:t>
            </a:r>
          </a:p>
        </p:txBody>
      </p:sp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7A35558A-3926-538C-FFCC-49FDC87879C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00887730"/>
              </p:ext>
            </p:extLst>
          </p:nvPr>
        </p:nvGraphicFramePr>
        <p:xfrm>
          <a:off x="408390" y="1174629"/>
          <a:ext cx="10287000" cy="2370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4" imgW="10287213" imgH="2369616" progId="Excel.Sheet.12">
                  <p:embed/>
                </p:oleObj>
              </mc:Choice>
              <mc:Fallback>
                <p:oleObj name="Worksheet" r:id="rId4" imgW="10287213" imgH="2369616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08390" y="1174629"/>
                        <a:ext cx="10287000" cy="23701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318C67D7-E92E-9855-591D-F5FFD8C132C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94203351"/>
              </p:ext>
            </p:extLst>
          </p:nvPr>
        </p:nvGraphicFramePr>
        <p:xfrm>
          <a:off x="408390" y="3740717"/>
          <a:ext cx="10287000" cy="13192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6" imgW="10287213" imgH="1318433" progId="Excel.Sheet.12">
                  <p:embed/>
                </p:oleObj>
              </mc:Choice>
              <mc:Fallback>
                <p:oleObj name="Worksheet" r:id="rId6" imgW="10287213" imgH="1318433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08390" y="3740717"/>
                        <a:ext cx="10287000" cy="13192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5864059D-EEB3-990A-1BA4-79BEB03DC8B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42676386"/>
              </p:ext>
            </p:extLst>
          </p:nvPr>
        </p:nvGraphicFramePr>
        <p:xfrm>
          <a:off x="408390" y="5255881"/>
          <a:ext cx="10287000" cy="792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8" imgW="10287213" imgH="792417" progId="Excel.Sheet.12">
                  <p:embed/>
                </p:oleObj>
              </mc:Choice>
              <mc:Fallback>
                <p:oleObj name="Worksheet" r:id="rId8" imgW="10287213" imgH="792417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408390" y="5255881"/>
                        <a:ext cx="10287000" cy="7921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53214539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EB6B4D33-137A-4844-A01B-00E52E347EC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2623" y="245792"/>
            <a:ext cx="1548593" cy="741899"/>
          </a:xfrm>
          <a:prstGeom prst="rect">
            <a:avLst/>
          </a:prstGeom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4B9800CB-D4C6-4425-90D3-C5C31739D064}"/>
              </a:ext>
            </a:extLst>
          </p:cNvPr>
          <p:cNvSpPr txBox="1">
            <a:spLocks/>
          </p:cNvSpPr>
          <p:nvPr/>
        </p:nvSpPr>
        <p:spPr>
          <a:xfrm>
            <a:off x="309686" y="319071"/>
            <a:ext cx="8596667" cy="101328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200" b="1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FINANCIAL PERFORMANCE</a:t>
            </a:r>
            <a:br>
              <a:rPr lang="en-GB" sz="3200" b="1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</a:br>
            <a:r>
              <a:rPr lang="en-GB" sz="2000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CORPORATE BRIEFING SESSION - SCML</a:t>
            </a:r>
          </a:p>
        </p:txBody>
      </p:sp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FB42C27F-7ABB-4322-763D-746134CB500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53409410"/>
              </p:ext>
            </p:extLst>
          </p:nvPr>
        </p:nvGraphicFramePr>
        <p:xfrm>
          <a:off x="388250" y="1249330"/>
          <a:ext cx="11415558" cy="180317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4" imgW="9266062" imgH="1463087" progId="Excel.Sheet.12">
                  <p:embed/>
                </p:oleObj>
              </mc:Choice>
              <mc:Fallback>
                <p:oleObj name="Worksheet" r:id="rId4" imgW="9266062" imgH="1463087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88250" y="1249330"/>
                        <a:ext cx="11415558" cy="180317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2E695492-F6C0-06AE-D889-3657EA82DAC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81149647"/>
              </p:ext>
            </p:extLst>
          </p:nvPr>
        </p:nvGraphicFramePr>
        <p:xfrm>
          <a:off x="392319" y="3429000"/>
          <a:ext cx="11411489" cy="26830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6" imgW="10370997" imgH="2438337" progId="Excel.Sheet.12">
                  <p:embed/>
                </p:oleObj>
              </mc:Choice>
              <mc:Fallback>
                <p:oleObj name="Worksheet" r:id="rId6" imgW="10370997" imgH="2438337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392319" y="3429000"/>
                        <a:ext cx="11411489" cy="268300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201429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034184-004E-468C-B58F-914CEF1067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08668" y="943554"/>
            <a:ext cx="9174663" cy="2926080"/>
          </a:xfrm>
        </p:spPr>
        <p:txBody>
          <a:bodyPr>
            <a:normAutofit/>
          </a:bodyPr>
          <a:lstStyle/>
          <a:p>
            <a:pPr algn="r"/>
            <a:r>
              <a:rPr lang="en-GB" sz="6600" dirty="0">
                <a:ln w="0"/>
                <a:solidFill>
                  <a:schemeClr val="accent6">
                    <a:lumMod val="75000"/>
                  </a:schemeClr>
                </a:solidFill>
                <a:effectLst>
                  <a:outerShdw sx="1000" sy="1000" algn="tl" rotWithShape="0">
                    <a:schemeClr val="dk1"/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STRATEGIC DEVELOPMENTS</a:t>
            </a:r>
            <a:endParaRPr lang="en-PK" sz="66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13BDCA5-7B7E-44D2-AED3-5F52F00851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27510" y="3869634"/>
            <a:ext cx="8575113" cy="1388165"/>
          </a:xfrm>
        </p:spPr>
        <p:txBody>
          <a:bodyPr>
            <a:normAutofit/>
          </a:bodyPr>
          <a:lstStyle/>
          <a:p>
            <a:pPr algn="r"/>
            <a:r>
              <a:rPr lang="en-GB" sz="2000" b="1" dirty="0">
                <a:ln w="0"/>
                <a:solidFill>
                  <a:schemeClr val="tx1"/>
                </a:solidFill>
                <a:effectLst>
                  <a:outerShdw sx="1000" sy="1000" algn="ctr" rotWithShape="0">
                    <a:srgbClr val="6E747A"/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CORPORATE BRIEFING</a:t>
            </a:r>
          </a:p>
          <a:p>
            <a:pPr algn="r"/>
            <a:r>
              <a:rPr lang="en-GB" sz="2000" b="1" dirty="0">
                <a:ln w="0"/>
                <a:solidFill>
                  <a:schemeClr val="tx1"/>
                </a:solidFill>
                <a:effectLst>
                  <a:outerShdw sx="1000" sy="1000" algn="ctr" rotWithShape="0">
                    <a:srgbClr val="6E747A"/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FOR FY 2023-24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A70FBD6-0176-41E0-B399-28BE7D90126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2623" y="245792"/>
            <a:ext cx="1548593" cy="741899"/>
          </a:xfrm>
          <a:prstGeom prst="rect">
            <a:avLst/>
          </a:prstGeom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</p:pic>
    </p:spTree>
    <p:extLst>
      <p:ext uri="{BB962C8B-B14F-4D97-AF65-F5344CB8AC3E}">
        <p14:creationId xmlns:p14="http://schemas.microsoft.com/office/powerpoint/2010/main" val="40349702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034184-004E-468C-B58F-914CEF1067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174663" cy="2926080"/>
          </a:xfrm>
        </p:spPr>
        <p:txBody>
          <a:bodyPr>
            <a:normAutofit/>
          </a:bodyPr>
          <a:lstStyle/>
          <a:p>
            <a:pPr algn="r"/>
            <a:r>
              <a:rPr lang="en-GB" sz="6600" dirty="0">
                <a:ln w="0"/>
                <a:solidFill>
                  <a:schemeClr val="accent6">
                    <a:lumMod val="75000"/>
                  </a:schemeClr>
                </a:solidFill>
                <a:effectLst>
                  <a:outerShdw sx="1000" sy="1000" algn="tl" rotWithShape="0">
                    <a:schemeClr val="dk1"/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COMPANY PROFILE</a:t>
            </a:r>
            <a:endParaRPr lang="en-PK" sz="66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13BDCA5-7B7E-44D2-AED3-5F52F00851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09530" y="3869634"/>
            <a:ext cx="8575113" cy="1388165"/>
          </a:xfrm>
        </p:spPr>
        <p:txBody>
          <a:bodyPr>
            <a:normAutofit/>
          </a:bodyPr>
          <a:lstStyle/>
          <a:p>
            <a:pPr algn="r"/>
            <a:r>
              <a:rPr lang="en-GB" sz="2000" b="1" dirty="0">
                <a:ln w="0"/>
                <a:solidFill>
                  <a:schemeClr val="tx1"/>
                </a:solidFill>
                <a:effectLst>
                  <a:outerShdw sx="1000" sy="1000" algn="ctr" rotWithShape="0">
                    <a:srgbClr val="6E747A"/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CORPORATE BRIEFING</a:t>
            </a:r>
          </a:p>
          <a:p>
            <a:pPr algn="r"/>
            <a:r>
              <a:rPr lang="en-GB" sz="2000" b="1" dirty="0">
                <a:ln w="0"/>
                <a:solidFill>
                  <a:schemeClr val="tx1"/>
                </a:solidFill>
                <a:effectLst>
                  <a:outerShdw sx="1000" sy="1000" algn="ctr" rotWithShape="0">
                    <a:srgbClr val="6E747A"/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FOR FY 2023-24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A70FBD6-0176-41E0-B399-28BE7D90126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2623" y="245792"/>
            <a:ext cx="1548593" cy="741899"/>
          </a:xfrm>
          <a:prstGeom prst="rect">
            <a:avLst/>
          </a:prstGeom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</p:pic>
    </p:spTree>
    <p:extLst>
      <p:ext uri="{BB962C8B-B14F-4D97-AF65-F5344CB8AC3E}">
        <p14:creationId xmlns:p14="http://schemas.microsoft.com/office/powerpoint/2010/main" val="146587978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034184-004E-468C-B58F-914CEF1067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174663" cy="2926080"/>
          </a:xfrm>
        </p:spPr>
        <p:txBody>
          <a:bodyPr>
            <a:normAutofit/>
          </a:bodyPr>
          <a:lstStyle/>
          <a:p>
            <a:pPr algn="r"/>
            <a:r>
              <a:rPr lang="en-GB" sz="6600" dirty="0">
                <a:ln w="0"/>
                <a:solidFill>
                  <a:schemeClr val="accent6">
                    <a:lumMod val="75000"/>
                  </a:schemeClr>
                </a:solidFill>
                <a:effectLst>
                  <a:outerShdw sx="1000" sy="1000" algn="tl" rotWithShape="0">
                    <a:schemeClr val="dk1"/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queries</a:t>
            </a:r>
            <a:endParaRPr lang="en-PK" sz="66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13BDCA5-7B7E-44D2-AED3-5F52F00851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09530" y="3869634"/>
            <a:ext cx="8575113" cy="1388165"/>
          </a:xfrm>
        </p:spPr>
        <p:txBody>
          <a:bodyPr>
            <a:normAutofit/>
          </a:bodyPr>
          <a:lstStyle/>
          <a:p>
            <a:pPr algn="r"/>
            <a:r>
              <a:rPr lang="en-GB" sz="2000" b="1" dirty="0">
                <a:ln w="0"/>
                <a:solidFill>
                  <a:schemeClr val="tx1"/>
                </a:solidFill>
                <a:effectLst>
                  <a:outerShdw sx="1000" sy="1000" algn="ctr" rotWithShape="0">
                    <a:srgbClr val="6E747A"/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CORPORATE BRIEFING</a:t>
            </a:r>
          </a:p>
          <a:p>
            <a:pPr algn="r"/>
            <a:r>
              <a:rPr lang="en-GB" sz="2000" b="1" dirty="0">
                <a:ln w="0"/>
                <a:solidFill>
                  <a:schemeClr val="tx1"/>
                </a:solidFill>
                <a:effectLst>
                  <a:outerShdw sx="1000" sy="1000" algn="ctr" rotWithShape="0">
                    <a:srgbClr val="6E747A"/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FOR FY 2023-24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A70FBD6-0176-41E0-B399-28BE7D90126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2623" y="245792"/>
            <a:ext cx="1548593" cy="741899"/>
          </a:xfrm>
          <a:prstGeom prst="rect">
            <a:avLst/>
          </a:prstGeom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</p:pic>
    </p:spTree>
    <p:extLst>
      <p:ext uri="{BB962C8B-B14F-4D97-AF65-F5344CB8AC3E}">
        <p14:creationId xmlns:p14="http://schemas.microsoft.com/office/powerpoint/2010/main" val="34279867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034184-004E-468C-B58F-914CEF1067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174663" cy="2926080"/>
          </a:xfrm>
        </p:spPr>
        <p:txBody>
          <a:bodyPr>
            <a:normAutofit/>
          </a:bodyPr>
          <a:lstStyle/>
          <a:p>
            <a:pPr algn="r"/>
            <a:r>
              <a:rPr lang="en-GB" sz="6600" dirty="0">
                <a:ln w="0"/>
                <a:solidFill>
                  <a:schemeClr val="accent6">
                    <a:lumMod val="75000"/>
                  </a:schemeClr>
                </a:solidFill>
                <a:effectLst>
                  <a:outerShdw sx="1000" sy="1000" algn="tl" rotWithShape="0">
                    <a:schemeClr val="dk1"/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thankyou</a:t>
            </a:r>
            <a:endParaRPr lang="en-PK" sz="66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A70FBD6-0176-41E0-B399-28BE7D90126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2623" y="245792"/>
            <a:ext cx="1548593" cy="741899"/>
          </a:xfrm>
          <a:prstGeom prst="rect">
            <a:avLst/>
          </a:prstGeom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</p:pic>
    </p:spTree>
    <p:extLst>
      <p:ext uri="{BB962C8B-B14F-4D97-AF65-F5344CB8AC3E}">
        <p14:creationId xmlns:p14="http://schemas.microsoft.com/office/powerpoint/2010/main" val="18897265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9686" y="2323322"/>
            <a:ext cx="10504494" cy="3506521"/>
          </a:xfrm>
        </p:spPr>
        <p:txBody>
          <a:bodyPr>
            <a:normAutofit/>
          </a:bodyPr>
          <a:lstStyle/>
          <a:p>
            <a:pPr>
              <a:buClr>
                <a:schemeClr val="tx1">
                  <a:lumMod val="75000"/>
                  <a:lumOff val="25000"/>
                </a:schemeClr>
              </a:buClr>
              <a:buFont typeface="Wingdings" panose="05000000000000000000" pitchFamily="2" charset="2"/>
              <a:buChar char="§"/>
            </a:pPr>
            <a:r>
              <a:rPr lang="en-GB" sz="2000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We are a Public Listed Company, incorporated in 1984.</a:t>
            </a:r>
          </a:p>
          <a:p>
            <a:pPr>
              <a:buClr>
                <a:schemeClr val="tx1">
                  <a:lumMod val="75000"/>
                  <a:lumOff val="25000"/>
                </a:schemeClr>
              </a:buClr>
              <a:buFont typeface="Wingdings" panose="05000000000000000000" pitchFamily="2" charset="2"/>
              <a:buChar char="§"/>
            </a:pPr>
            <a:r>
              <a:rPr lang="en-GB" sz="2000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Scrip of Suraj Cotton Mills Limited (SCML) is traded on PSX with market ticker of </a:t>
            </a:r>
            <a:r>
              <a:rPr lang="en-GB" sz="2000" b="1" dirty="0">
                <a:solidFill>
                  <a:schemeClr val="accent6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SURC</a:t>
            </a:r>
            <a:r>
              <a:rPr lang="en-GB" sz="2000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.</a:t>
            </a:r>
          </a:p>
          <a:p>
            <a:pPr>
              <a:buClr>
                <a:schemeClr val="tx1">
                  <a:lumMod val="75000"/>
                  <a:lumOff val="25000"/>
                </a:schemeClr>
              </a:buClr>
              <a:buFont typeface="Wingdings" panose="05000000000000000000" pitchFamily="2" charset="2"/>
              <a:buChar char="§"/>
            </a:pPr>
            <a:r>
              <a:rPr lang="en-GB" sz="2000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Being a textile composite manufacturing concern we are engaged in manufacturing and trading of High Quality Yarn and Woven Fabrics.</a:t>
            </a:r>
          </a:p>
          <a:p>
            <a:pPr>
              <a:buClr>
                <a:schemeClr val="tx1">
                  <a:lumMod val="75000"/>
                  <a:lumOff val="25000"/>
                </a:schemeClr>
              </a:buClr>
              <a:buFont typeface="Wingdings" panose="05000000000000000000" pitchFamily="2" charset="2"/>
              <a:buChar char="§"/>
            </a:pPr>
            <a:r>
              <a:rPr lang="en-GB" sz="2000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Our Units are located at Noori Abad (Sindh), </a:t>
            </a:r>
            <a:r>
              <a:rPr lang="en-GB" sz="2000" dirty="0" err="1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Shahkot</a:t>
            </a:r>
            <a:r>
              <a:rPr lang="en-GB" sz="2000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, and Raiwind (Punjab).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AC7ADA01-0E11-4851-926B-2D6A476F7BCA}"/>
              </a:ext>
            </a:extLst>
          </p:cNvPr>
          <p:cNvSpPr txBox="1">
            <a:spLocks/>
          </p:cNvSpPr>
          <p:nvPr/>
        </p:nvSpPr>
        <p:spPr>
          <a:xfrm>
            <a:off x="402992" y="987691"/>
            <a:ext cx="8596667" cy="101328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200" b="1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COMPANY PROFILE</a:t>
            </a:r>
            <a:br>
              <a:rPr lang="en-GB" sz="3200" b="1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</a:br>
            <a:r>
              <a:rPr lang="en-GB" sz="2000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CORPORATE BRIEFING SESSION - SCML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EF465B4-5EAF-40D3-A321-9E08CAD9119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2623" y="245792"/>
            <a:ext cx="1548593" cy="741899"/>
          </a:xfrm>
          <a:prstGeom prst="rect">
            <a:avLst/>
          </a:prstGeom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</p:pic>
    </p:spTree>
    <p:extLst>
      <p:ext uri="{BB962C8B-B14F-4D97-AF65-F5344CB8AC3E}">
        <p14:creationId xmlns:p14="http://schemas.microsoft.com/office/powerpoint/2010/main" val="33883922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034184-004E-468C-B58F-914CEF1067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174663" cy="2926080"/>
          </a:xfrm>
        </p:spPr>
        <p:txBody>
          <a:bodyPr>
            <a:normAutofit/>
          </a:bodyPr>
          <a:lstStyle/>
          <a:p>
            <a:pPr algn="r"/>
            <a:r>
              <a:rPr lang="en-GB" sz="6600" dirty="0">
                <a:ln w="0"/>
                <a:solidFill>
                  <a:schemeClr val="accent6">
                    <a:lumMod val="75000"/>
                  </a:schemeClr>
                </a:solidFill>
                <a:effectLst>
                  <a:outerShdw sx="1000" sy="1000" algn="tl" rotWithShape="0">
                    <a:schemeClr val="dk1"/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VISION &amp; MISSION STATEMENT</a:t>
            </a:r>
            <a:endParaRPr lang="en-PK" sz="66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13BDCA5-7B7E-44D2-AED3-5F52F00851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09530" y="3869634"/>
            <a:ext cx="8575113" cy="1388165"/>
          </a:xfrm>
        </p:spPr>
        <p:txBody>
          <a:bodyPr>
            <a:normAutofit/>
          </a:bodyPr>
          <a:lstStyle/>
          <a:p>
            <a:pPr algn="r"/>
            <a:r>
              <a:rPr lang="en-GB" sz="2000" b="1" dirty="0">
                <a:ln w="0"/>
                <a:solidFill>
                  <a:schemeClr val="tx1"/>
                </a:solidFill>
                <a:effectLst>
                  <a:outerShdw sx="1000" sy="1000" algn="ctr" rotWithShape="0">
                    <a:srgbClr val="6E747A"/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CORPORATE BRIEIFING</a:t>
            </a:r>
          </a:p>
          <a:p>
            <a:pPr algn="r"/>
            <a:r>
              <a:rPr lang="en-GB" sz="2000" b="1" dirty="0">
                <a:ln w="0"/>
                <a:solidFill>
                  <a:schemeClr val="tx1"/>
                </a:solidFill>
                <a:effectLst>
                  <a:outerShdw sx="1000" sy="1000" algn="ctr" rotWithShape="0">
                    <a:srgbClr val="6E747A"/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FOR FY 2023-24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A70FBD6-0176-41E0-B399-28BE7D90126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2623" y="245792"/>
            <a:ext cx="1548593" cy="741899"/>
          </a:xfrm>
          <a:prstGeom prst="rect">
            <a:avLst/>
          </a:prstGeom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</p:pic>
    </p:spTree>
    <p:extLst>
      <p:ext uri="{BB962C8B-B14F-4D97-AF65-F5344CB8AC3E}">
        <p14:creationId xmlns:p14="http://schemas.microsoft.com/office/powerpoint/2010/main" val="31416747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41338" y="1968478"/>
            <a:ext cx="9922332" cy="2020827"/>
          </a:xfrm>
        </p:spPr>
        <p:txBody>
          <a:bodyPr>
            <a:normAutofit/>
          </a:bodyPr>
          <a:lstStyle/>
          <a:p>
            <a:pPr marL="0" indent="0" algn="just">
              <a:buClr>
                <a:schemeClr val="tx1">
                  <a:lumMod val="75000"/>
                  <a:lumOff val="25000"/>
                </a:schemeClr>
              </a:buClr>
              <a:buNone/>
            </a:pPr>
            <a:r>
              <a:rPr lang="en-GB" sz="2400" b="1" dirty="0">
                <a:solidFill>
                  <a:schemeClr val="accent6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VISION</a:t>
            </a:r>
            <a:endParaRPr lang="en-GB" sz="2000" b="1" dirty="0">
              <a:solidFill>
                <a:schemeClr val="accent6">
                  <a:lumMod val="75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0" indent="0" algn="just">
              <a:buClr>
                <a:schemeClr val="tx1">
                  <a:lumMod val="75000"/>
                  <a:lumOff val="25000"/>
                </a:schemeClr>
              </a:buClr>
              <a:buNone/>
            </a:pPr>
            <a:r>
              <a:rPr lang="en-GB" sz="2000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To be a leading textile enterprise with global aspirations, effectively pursuing multiple growth opportunities, maximizing return to the stakeholders, remaining socially and ethically responsible.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941338" y="3649776"/>
            <a:ext cx="9917723" cy="200741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Clr>
                <a:schemeClr val="tx1">
                  <a:lumMod val="75000"/>
                  <a:lumOff val="25000"/>
                </a:schemeClr>
              </a:buClr>
              <a:buFont typeface="Wingdings 3" charset="2"/>
              <a:buNone/>
            </a:pPr>
            <a:r>
              <a:rPr lang="en-GB" sz="2400" b="1" dirty="0">
                <a:solidFill>
                  <a:schemeClr val="accent6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MISSION STATEMENT</a:t>
            </a:r>
          </a:p>
          <a:p>
            <a:pPr marL="0" indent="0" algn="just">
              <a:buClr>
                <a:schemeClr val="tx1">
                  <a:lumMod val="75000"/>
                  <a:lumOff val="25000"/>
                </a:schemeClr>
              </a:buClr>
              <a:buNone/>
            </a:pPr>
            <a:r>
              <a:rPr lang="en-GB" sz="2000" dirty="0">
                <a:latin typeface="Helvetica" panose="020B0604020202020204" pitchFamily="34" charset="0"/>
                <a:cs typeface="Helvetica" panose="020B0604020202020204" pitchFamily="34" charset="0"/>
              </a:rPr>
              <a:t>We are committed to becoming a premier manufacturing organization in the textile industry maintaining market leadership in the present business and diversifying/integrating into value-added projects to maximize returns for all stakeholders.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DC5FDA06-FE13-41AC-9007-6F57753D189E}"/>
              </a:ext>
            </a:extLst>
          </p:cNvPr>
          <p:cNvSpPr txBox="1">
            <a:spLocks/>
          </p:cNvSpPr>
          <p:nvPr/>
        </p:nvSpPr>
        <p:spPr>
          <a:xfrm>
            <a:off x="367562" y="987691"/>
            <a:ext cx="8596667" cy="101328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200" b="1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VISION &amp; MISSION STATEMNET</a:t>
            </a:r>
            <a:br>
              <a:rPr lang="en-GB" sz="3200" b="1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</a:br>
            <a:r>
              <a:rPr lang="en-GB" sz="2000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CORPORATE BRIEFING SESSION - SCML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672061B-E330-489D-8319-5A45ABFBA24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2623" y="245792"/>
            <a:ext cx="1548593" cy="741899"/>
          </a:xfrm>
          <a:prstGeom prst="rect">
            <a:avLst/>
          </a:prstGeom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</p:pic>
    </p:spTree>
    <p:extLst>
      <p:ext uri="{BB962C8B-B14F-4D97-AF65-F5344CB8AC3E}">
        <p14:creationId xmlns:p14="http://schemas.microsoft.com/office/powerpoint/2010/main" val="23582151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BBC73AB3-94B8-400A-BEAE-49DF7BA90913}"/>
              </a:ext>
            </a:extLst>
          </p:cNvPr>
          <p:cNvSpPr txBox="1">
            <a:spLocks/>
          </p:cNvSpPr>
          <p:nvPr/>
        </p:nvSpPr>
        <p:spPr>
          <a:xfrm>
            <a:off x="309686" y="319071"/>
            <a:ext cx="8596667" cy="101328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200" b="1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CORE VALUES</a:t>
            </a:r>
            <a:br>
              <a:rPr lang="en-GB" sz="3200" b="1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</a:br>
            <a:r>
              <a:rPr lang="en-GB" sz="2000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CORPORATE BRIEFING SESSION - SCML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119CAB8-9DE4-4A03-9A65-7469158BAB0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2623" y="245792"/>
            <a:ext cx="1548593" cy="741899"/>
          </a:xfrm>
          <a:prstGeom prst="rect">
            <a:avLst/>
          </a:prstGeom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4B0BDF5-AEAB-435F-9CF3-1B42E59EFE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7949" y="1164113"/>
            <a:ext cx="9126503" cy="513937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B444F9CA-B44B-4434-81A5-AB4F0858B8EE}"/>
              </a:ext>
            </a:extLst>
          </p:cNvPr>
          <p:cNvSpPr txBox="1"/>
          <p:nvPr/>
        </p:nvSpPr>
        <p:spPr>
          <a:xfrm>
            <a:off x="1245616" y="1788166"/>
            <a:ext cx="2474976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Clr>
                <a:schemeClr val="tx1">
                  <a:lumMod val="75000"/>
                  <a:lumOff val="25000"/>
                </a:schemeClr>
              </a:buClr>
              <a:buNone/>
            </a:pPr>
            <a:r>
              <a:rPr lang="en-GB" sz="1600" b="1" dirty="0">
                <a:solidFill>
                  <a:schemeClr val="accent6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EXCELLENCE</a:t>
            </a:r>
          </a:p>
          <a:p>
            <a:pPr marL="0" indent="0" algn="ctr">
              <a:buClr>
                <a:schemeClr val="tx1">
                  <a:lumMod val="75000"/>
                  <a:lumOff val="25000"/>
                </a:schemeClr>
              </a:buClr>
              <a:buNone/>
            </a:pPr>
            <a:endParaRPr lang="en-GB" sz="1600" b="1" dirty="0">
              <a:solidFill>
                <a:schemeClr val="accent6">
                  <a:lumMod val="75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0" indent="0" algn="ctr">
              <a:buClr>
                <a:schemeClr val="tx1">
                  <a:lumMod val="75000"/>
                  <a:lumOff val="25000"/>
                </a:schemeClr>
              </a:buClr>
              <a:buNone/>
            </a:pPr>
            <a:r>
              <a:rPr lang="en-GB" sz="1600" dirty="0">
                <a:latin typeface="Helvetica" panose="020B0604020202020204" pitchFamily="34" charset="0"/>
                <a:cs typeface="Helvetica" panose="020B0604020202020204" pitchFamily="34" charset="0"/>
              </a:rPr>
              <a:t>Exceed expectations and take intense pride in everything you do everyday.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C6DD9D0-FD6A-40F7-AEA4-EE5F5E92F621}"/>
              </a:ext>
            </a:extLst>
          </p:cNvPr>
          <p:cNvSpPr txBox="1"/>
          <p:nvPr/>
        </p:nvSpPr>
        <p:spPr>
          <a:xfrm>
            <a:off x="3824224" y="1800358"/>
            <a:ext cx="2474976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Clr>
                <a:schemeClr val="tx1">
                  <a:lumMod val="75000"/>
                  <a:lumOff val="25000"/>
                </a:schemeClr>
              </a:buClr>
              <a:buFont typeface="Wingdings 3" charset="2"/>
              <a:buNone/>
            </a:pPr>
            <a:r>
              <a:rPr lang="en-GB" sz="1600" b="1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LEADERSHIP</a:t>
            </a:r>
          </a:p>
          <a:p>
            <a:pPr marL="0" indent="0" algn="ctr">
              <a:buClr>
                <a:schemeClr val="tx1">
                  <a:lumMod val="75000"/>
                  <a:lumOff val="25000"/>
                </a:schemeClr>
              </a:buClr>
              <a:buFont typeface="Wingdings 3" charset="2"/>
              <a:buNone/>
            </a:pPr>
            <a:endParaRPr lang="en-GB" sz="1600" b="1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0" indent="0" algn="ctr">
              <a:buNone/>
            </a:pPr>
            <a:r>
              <a:rPr lang="en-GB" sz="1600" dirty="0">
                <a:latin typeface="Helvetica" panose="020B0604020202020204" pitchFamily="34" charset="0"/>
                <a:cs typeface="Helvetica" panose="020B0604020202020204" pitchFamily="34" charset="0"/>
              </a:rPr>
              <a:t>Have the courage to rise above challenges, to work through adversity, and inspire others.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462EA96-4CC7-476D-95AF-4CC78E6950B9}"/>
              </a:ext>
            </a:extLst>
          </p:cNvPr>
          <p:cNvSpPr txBox="1"/>
          <p:nvPr/>
        </p:nvSpPr>
        <p:spPr>
          <a:xfrm>
            <a:off x="6402832" y="1788166"/>
            <a:ext cx="247497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Clr>
                <a:schemeClr val="tx1">
                  <a:lumMod val="75000"/>
                  <a:lumOff val="25000"/>
                </a:schemeClr>
              </a:buClr>
              <a:buFont typeface="Wingdings 3" charset="2"/>
              <a:buNone/>
            </a:pPr>
            <a:r>
              <a:rPr lang="en-GB" sz="1600" b="1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INNOVATION</a:t>
            </a:r>
          </a:p>
          <a:p>
            <a:pPr marL="0" indent="0" algn="ctr">
              <a:buClr>
                <a:schemeClr val="tx1">
                  <a:lumMod val="75000"/>
                  <a:lumOff val="25000"/>
                </a:schemeClr>
              </a:buClr>
              <a:buFont typeface="Wingdings 3" charset="2"/>
              <a:buNone/>
            </a:pPr>
            <a:endParaRPr lang="en-GB" sz="1600" b="1" dirty="0">
              <a:solidFill>
                <a:schemeClr val="bg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0" indent="0" algn="ctr">
              <a:buClr>
                <a:schemeClr val="tx1">
                  <a:lumMod val="75000"/>
                  <a:lumOff val="25000"/>
                </a:schemeClr>
              </a:buClr>
              <a:buNone/>
            </a:pPr>
            <a:r>
              <a:rPr lang="en-GB" sz="1600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Imagine what is possible. Foster creativity that challenges constraints and drives progress.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C603F1A-94BE-4D8F-AAD3-6EB6F31D5B2A}"/>
              </a:ext>
            </a:extLst>
          </p:cNvPr>
          <p:cNvSpPr txBox="1"/>
          <p:nvPr/>
        </p:nvSpPr>
        <p:spPr>
          <a:xfrm>
            <a:off x="2753360" y="3933568"/>
            <a:ext cx="23368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Clr>
                <a:schemeClr val="tx1">
                  <a:lumMod val="75000"/>
                  <a:lumOff val="25000"/>
                </a:schemeClr>
              </a:buClr>
              <a:buNone/>
            </a:pPr>
            <a:r>
              <a:rPr lang="en-GB" sz="1400" b="1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TEAM WORK</a:t>
            </a:r>
          </a:p>
          <a:p>
            <a:pPr marL="0" indent="0" algn="ctr">
              <a:buClr>
                <a:schemeClr val="tx1">
                  <a:lumMod val="75000"/>
                  <a:lumOff val="25000"/>
                </a:schemeClr>
              </a:buClr>
              <a:buNone/>
            </a:pPr>
            <a:endParaRPr lang="en-GB" sz="1400" b="1" dirty="0">
              <a:solidFill>
                <a:schemeClr val="bg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5B35361-B5E2-44AA-905A-730CB95D617D}"/>
              </a:ext>
            </a:extLst>
          </p:cNvPr>
          <p:cNvSpPr txBox="1"/>
          <p:nvPr/>
        </p:nvSpPr>
        <p:spPr>
          <a:xfrm>
            <a:off x="2712720" y="4335340"/>
            <a:ext cx="247497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Clr>
                <a:schemeClr val="tx1">
                  <a:lumMod val="75000"/>
                  <a:lumOff val="25000"/>
                </a:schemeClr>
              </a:buClr>
              <a:buNone/>
            </a:pPr>
            <a:r>
              <a:rPr lang="en-GB" sz="1200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To be a leading textile enterprise with global aspirations, effectively pursuing multiple growth opportunities, maximizing return to the stakeholders, remaining socially and ethically responsible.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D855D56-5BC1-4867-A321-4A1AB2A640F8}"/>
              </a:ext>
            </a:extLst>
          </p:cNvPr>
          <p:cNvSpPr txBox="1"/>
          <p:nvPr/>
        </p:nvSpPr>
        <p:spPr>
          <a:xfrm>
            <a:off x="5284119" y="3941701"/>
            <a:ext cx="2474976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Clr>
                <a:schemeClr val="tx1">
                  <a:lumMod val="75000"/>
                  <a:lumOff val="25000"/>
                </a:schemeClr>
              </a:buClr>
              <a:buFont typeface="Wingdings 3" charset="2"/>
              <a:buNone/>
            </a:pPr>
            <a:r>
              <a:rPr lang="en-GB" sz="1600" b="1" dirty="0">
                <a:solidFill>
                  <a:schemeClr val="accent6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PASSION FOR CUSTOMERS</a:t>
            </a:r>
          </a:p>
          <a:p>
            <a:pPr marL="0" indent="0" algn="ctr">
              <a:buClr>
                <a:schemeClr val="tx1">
                  <a:lumMod val="75000"/>
                  <a:lumOff val="25000"/>
                </a:schemeClr>
              </a:buClr>
              <a:buFont typeface="Wingdings 3" charset="2"/>
              <a:buNone/>
            </a:pPr>
            <a:endParaRPr lang="en-GB" sz="1600" b="1" dirty="0">
              <a:solidFill>
                <a:schemeClr val="accent6">
                  <a:lumMod val="75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0" indent="0" algn="ctr">
              <a:buNone/>
            </a:pPr>
            <a:r>
              <a:rPr lang="en-GB" sz="1600" dirty="0">
                <a:latin typeface="Helvetica" panose="020B0604020202020204" pitchFamily="34" charset="0"/>
                <a:cs typeface="Helvetica" panose="020B0604020202020204" pitchFamily="34" charset="0"/>
              </a:rPr>
              <a:t>Build positive relationships through outstanding service with each interaction.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2737A37-7B16-41D2-8D1F-A5D2AC93374E}"/>
              </a:ext>
            </a:extLst>
          </p:cNvPr>
          <p:cNvSpPr txBox="1"/>
          <p:nvPr/>
        </p:nvSpPr>
        <p:spPr>
          <a:xfrm>
            <a:off x="7879475" y="3926143"/>
            <a:ext cx="247497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Clr>
                <a:schemeClr val="tx1">
                  <a:lumMod val="75000"/>
                  <a:lumOff val="25000"/>
                </a:schemeClr>
              </a:buClr>
              <a:buFont typeface="Wingdings 3" charset="2"/>
              <a:buNone/>
            </a:pPr>
            <a:r>
              <a:rPr lang="en-GB" sz="1600" b="1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INTEGRITY</a:t>
            </a:r>
          </a:p>
          <a:p>
            <a:pPr marL="0" indent="0" algn="ctr">
              <a:buClr>
                <a:schemeClr val="tx1">
                  <a:lumMod val="75000"/>
                  <a:lumOff val="25000"/>
                </a:schemeClr>
              </a:buClr>
              <a:buFont typeface="Wingdings 3" charset="2"/>
              <a:buNone/>
            </a:pPr>
            <a:endParaRPr lang="en-GB" sz="1600" b="1" dirty="0">
              <a:solidFill>
                <a:schemeClr val="bg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0" indent="0" algn="ctr">
              <a:buClr>
                <a:schemeClr val="tx1">
                  <a:lumMod val="75000"/>
                  <a:lumOff val="25000"/>
                </a:schemeClr>
              </a:buClr>
              <a:buNone/>
            </a:pPr>
            <a:r>
              <a:rPr lang="en-GB" sz="1600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Uphold the highest ethical standards and promote trust and respect.</a:t>
            </a:r>
          </a:p>
        </p:txBody>
      </p:sp>
    </p:spTree>
    <p:extLst>
      <p:ext uri="{BB962C8B-B14F-4D97-AF65-F5344CB8AC3E}">
        <p14:creationId xmlns:p14="http://schemas.microsoft.com/office/powerpoint/2010/main" val="7687795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034184-004E-468C-B58F-914CEF1067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174663" cy="2926080"/>
          </a:xfrm>
        </p:spPr>
        <p:txBody>
          <a:bodyPr>
            <a:normAutofit/>
          </a:bodyPr>
          <a:lstStyle/>
          <a:p>
            <a:pPr algn="r"/>
            <a:r>
              <a:rPr lang="en-GB" sz="6600" dirty="0">
                <a:ln w="0"/>
                <a:solidFill>
                  <a:schemeClr val="accent6">
                    <a:lumMod val="75000"/>
                  </a:schemeClr>
                </a:solidFill>
                <a:effectLst>
                  <a:outerShdw sx="1000" sy="1000" algn="tl" rotWithShape="0">
                    <a:schemeClr val="dk1"/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OPERATIONAL PERFORMANCE</a:t>
            </a:r>
            <a:endParaRPr lang="en-PK" sz="66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13BDCA5-7B7E-44D2-AED3-5F52F00851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09530" y="3869634"/>
            <a:ext cx="8575113" cy="1388165"/>
          </a:xfrm>
        </p:spPr>
        <p:txBody>
          <a:bodyPr>
            <a:normAutofit/>
          </a:bodyPr>
          <a:lstStyle/>
          <a:p>
            <a:pPr algn="r"/>
            <a:r>
              <a:rPr lang="en-GB" sz="2000" b="1" dirty="0">
                <a:ln w="0"/>
                <a:solidFill>
                  <a:schemeClr val="tx1"/>
                </a:solidFill>
                <a:effectLst>
                  <a:outerShdw sx="1000" sy="1000" algn="ctr" rotWithShape="0">
                    <a:srgbClr val="6E747A"/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CORPORATE BRIEFING</a:t>
            </a:r>
          </a:p>
          <a:p>
            <a:pPr algn="r"/>
            <a:r>
              <a:rPr lang="en-GB" sz="2000" b="1" dirty="0">
                <a:ln w="0"/>
                <a:solidFill>
                  <a:schemeClr val="tx1"/>
                </a:solidFill>
                <a:effectLst>
                  <a:outerShdw sx="1000" sy="1000" algn="ctr" rotWithShape="0">
                    <a:srgbClr val="6E747A"/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FOR FY 2024</a:t>
            </a:r>
          </a:p>
          <a:p>
            <a:pPr algn="r"/>
            <a:endParaRPr lang="en-GB" sz="2000" b="1" dirty="0">
              <a:ln w="0"/>
              <a:solidFill>
                <a:schemeClr val="tx1"/>
              </a:solidFill>
              <a:effectLst>
                <a:outerShdw sx="1000" sy="1000" algn="ctr" rotWithShape="0">
                  <a:srgbClr val="6E747A"/>
                </a:outerShdw>
              </a:effectLst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A70FBD6-0176-41E0-B399-28BE7D90126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2623" y="245792"/>
            <a:ext cx="1548593" cy="741899"/>
          </a:xfrm>
          <a:prstGeom prst="rect">
            <a:avLst/>
          </a:prstGeom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</p:pic>
    </p:spTree>
    <p:extLst>
      <p:ext uri="{BB962C8B-B14F-4D97-AF65-F5344CB8AC3E}">
        <p14:creationId xmlns:p14="http://schemas.microsoft.com/office/powerpoint/2010/main" val="17493708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9686" y="1173707"/>
            <a:ext cx="9861836" cy="1267835"/>
          </a:xfrm>
        </p:spPr>
        <p:txBody>
          <a:bodyPr>
            <a:normAutofit/>
          </a:bodyPr>
          <a:lstStyle/>
          <a:p>
            <a:pPr marL="0" indent="0" algn="just">
              <a:buClr>
                <a:schemeClr val="tx1">
                  <a:lumMod val="75000"/>
                  <a:lumOff val="25000"/>
                </a:schemeClr>
              </a:buClr>
              <a:buNone/>
            </a:pPr>
            <a:r>
              <a:rPr lang="en-GB" sz="2000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Cumulatively, for Yarn production; we have installed 123,546 Spindles and have an annual capacity to produce over 58.6</a:t>
            </a:r>
            <a:r>
              <a:rPr lang="en-GB" sz="2600" dirty="0">
                <a:solidFill>
                  <a:srgbClr val="FF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GB" sz="2000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Million Kgs of Yarn (in 20s Count).</a:t>
            </a:r>
          </a:p>
          <a:p>
            <a:pPr marL="0" indent="0" algn="just">
              <a:buClr>
                <a:schemeClr val="tx1">
                  <a:lumMod val="75000"/>
                  <a:lumOff val="25000"/>
                </a:schemeClr>
              </a:buClr>
              <a:buNone/>
            </a:pPr>
            <a:r>
              <a:rPr lang="en-GB" sz="2000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Following are our Yarn Production Numbers:</a:t>
            </a:r>
          </a:p>
        </p:txBody>
      </p:sp>
      <p:sp>
        <p:nvSpPr>
          <p:cNvPr id="46" name="Title 1">
            <a:extLst>
              <a:ext uri="{FF2B5EF4-FFF2-40B4-BE49-F238E27FC236}">
                <a16:creationId xmlns:a16="http://schemas.microsoft.com/office/drawing/2014/main" id="{B24FA5F6-4665-4F25-9C11-DDF74396017C}"/>
              </a:ext>
            </a:extLst>
          </p:cNvPr>
          <p:cNvSpPr txBox="1">
            <a:spLocks/>
          </p:cNvSpPr>
          <p:nvPr/>
        </p:nvSpPr>
        <p:spPr>
          <a:xfrm>
            <a:off x="309686" y="319071"/>
            <a:ext cx="8596667" cy="101328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200" b="1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PRODUCTION - SPINNING</a:t>
            </a:r>
            <a:br>
              <a:rPr lang="en-GB" sz="3200" b="1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</a:br>
            <a:r>
              <a:rPr lang="en-GB" sz="2000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CORPORATE BRIEFING SESSION - SCML</a:t>
            </a:r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EE59FCB2-84AF-4818-9E9C-BBEE1A14D17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2623" y="245792"/>
            <a:ext cx="1548593" cy="741899"/>
          </a:xfrm>
          <a:prstGeom prst="rect">
            <a:avLst/>
          </a:prstGeom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</p:pic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B593FA7F-A806-CF8A-20ED-C7738023C1A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54112086"/>
              </p:ext>
            </p:extLst>
          </p:nvPr>
        </p:nvGraphicFramePr>
        <p:xfrm>
          <a:off x="409575" y="2441575"/>
          <a:ext cx="6164263" cy="815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3" imgW="6164757" imgH="815324" progId="Excel.Sheet.12">
                  <p:embed/>
                </p:oleObj>
              </mc:Choice>
              <mc:Fallback>
                <p:oleObj name="Worksheet" r:id="rId3" imgW="6164757" imgH="815324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09575" y="2441575"/>
                        <a:ext cx="6164263" cy="8159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D1D6C3CA-ECF1-5A77-1DD1-DDBE503A137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89391958"/>
              </p:ext>
            </p:extLst>
          </p:nvPr>
        </p:nvGraphicFramePr>
        <p:xfrm>
          <a:off x="7524847" y="2441542"/>
          <a:ext cx="3076576" cy="38195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38334288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0006" y="1173707"/>
            <a:ext cx="9841516" cy="4471869"/>
          </a:xfrm>
        </p:spPr>
        <p:txBody>
          <a:bodyPr>
            <a:normAutofit/>
          </a:bodyPr>
          <a:lstStyle/>
          <a:p>
            <a:pPr marL="0" indent="0">
              <a:buClr>
                <a:schemeClr val="tx1">
                  <a:lumMod val="75000"/>
                  <a:lumOff val="25000"/>
                </a:schemeClr>
              </a:buClr>
              <a:buNone/>
            </a:pPr>
            <a:r>
              <a:rPr lang="en-GB" sz="2000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We have installed annual production capacity of over 189.9 Million Square Meters (at 50 Picks) of Fabric.</a:t>
            </a:r>
            <a:endParaRPr lang="en-GB" sz="20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0" indent="0">
              <a:buClr>
                <a:schemeClr val="tx1">
                  <a:lumMod val="75000"/>
                  <a:lumOff val="25000"/>
                </a:schemeClr>
              </a:buClr>
              <a:buNone/>
            </a:pPr>
            <a:r>
              <a:rPr lang="en-GB" sz="2000" dirty="0">
                <a:latin typeface="Helvetica" panose="020B0604020202020204" pitchFamily="34" charset="0"/>
                <a:cs typeface="Helvetica" panose="020B0604020202020204" pitchFamily="34" charset="0"/>
              </a:rPr>
              <a:t>Following are our Fabric Production Numbers:</a:t>
            </a:r>
          </a:p>
          <a:p>
            <a:pPr>
              <a:buClr>
                <a:schemeClr val="tx1">
                  <a:lumMod val="75000"/>
                  <a:lumOff val="25000"/>
                </a:schemeClr>
              </a:buClr>
              <a:buFont typeface="Wingdings" panose="05000000000000000000" pitchFamily="2" charset="2"/>
              <a:buChar char="§"/>
            </a:pPr>
            <a:endParaRPr lang="en-GB" sz="20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>
              <a:buClr>
                <a:schemeClr val="tx1">
                  <a:lumMod val="75000"/>
                  <a:lumOff val="25000"/>
                </a:schemeClr>
              </a:buClr>
              <a:buFont typeface="Wingdings" panose="05000000000000000000" pitchFamily="2" charset="2"/>
              <a:buChar char="§"/>
            </a:pPr>
            <a:endParaRPr lang="en-GB" sz="20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>
              <a:buClr>
                <a:schemeClr val="tx1">
                  <a:lumMod val="75000"/>
                  <a:lumOff val="25000"/>
                </a:schemeClr>
              </a:buClr>
              <a:buFont typeface="Wingdings" panose="05000000000000000000" pitchFamily="2" charset="2"/>
              <a:buChar char="§"/>
            </a:pPr>
            <a:endParaRPr lang="en-GB" sz="20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>
              <a:buClr>
                <a:schemeClr val="tx1">
                  <a:lumMod val="75000"/>
                  <a:lumOff val="25000"/>
                </a:schemeClr>
              </a:buClr>
              <a:buFont typeface="Wingdings" panose="05000000000000000000" pitchFamily="2" charset="2"/>
              <a:buChar char="§"/>
            </a:pPr>
            <a:endParaRPr lang="en-GB" sz="20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45" name="Title 1">
            <a:extLst>
              <a:ext uri="{FF2B5EF4-FFF2-40B4-BE49-F238E27FC236}">
                <a16:creationId xmlns:a16="http://schemas.microsoft.com/office/drawing/2014/main" id="{C0C78DC8-8678-4A77-AFC2-875C319BA964}"/>
              </a:ext>
            </a:extLst>
          </p:cNvPr>
          <p:cNvSpPr txBox="1">
            <a:spLocks/>
          </p:cNvSpPr>
          <p:nvPr/>
        </p:nvSpPr>
        <p:spPr>
          <a:xfrm>
            <a:off x="309686" y="319071"/>
            <a:ext cx="8596667" cy="101328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200" b="1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PRODUCTION - WEAVING</a:t>
            </a:r>
            <a:br>
              <a:rPr lang="en-GB" sz="3200" b="1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</a:br>
            <a:r>
              <a:rPr lang="en-GB" sz="2000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CORPORATE BRIEFING SESSION - SCML</a:t>
            </a: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1AC46059-AAC7-4DEE-83E2-3529C4E8448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2623" y="245792"/>
            <a:ext cx="1548593" cy="741899"/>
          </a:xfrm>
          <a:prstGeom prst="rect">
            <a:avLst/>
          </a:prstGeom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</p:pic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7AAC57B5-F2FF-6615-84BC-54AB31B4788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36441276"/>
              </p:ext>
            </p:extLst>
          </p:nvPr>
        </p:nvGraphicFramePr>
        <p:xfrm>
          <a:off x="461084" y="2478247"/>
          <a:ext cx="6324600" cy="815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3" imgW="6324671" imgH="815324" progId="Excel.Sheet.12">
                  <p:embed/>
                </p:oleObj>
              </mc:Choice>
              <mc:Fallback>
                <p:oleObj name="Worksheet" r:id="rId3" imgW="6324671" imgH="815324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61084" y="2478247"/>
                        <a:ext cx="6324600" cy="8159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C5D4DB75-BFD3-4055-8B50-EB74BEFB045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27217390"/>
              </p:ext>
            </p:extLst>
          </p:nvPr>
        </p:nvGraphicFramePr>
        <p:xfrm>
          <a:off x="7879410" y="2478247"/>
          <a:ext cx="3076576" cy="38195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125714314"/>
      </p:ext>
    </p:extLst>
  </p:cSld>
  <p:clrMapOvr>
    <a:masterClrMapping/>
  </p:clrMapOvr>
</p:sld>
</file>

<file path=ppt/theme/theme1.xml><?xml version="1.0" encoding="utf-8"?>
<a:theme xmlns:a="http://schemas.openxmlformats.org/drawingml/2006/main" name="Basis">
  <a:themeElements>
    <a:clrScheme name="Blue Green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Basis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asis">
      <a:fillStyleLst>
        <a:solidFill>
          <a:schemeClr val="phClr"/>
        </a:solidFill>
        <a:solidFill>
          <a:schemeClr val="phClr">
            <a:tint val="63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446C221D-F63F-4DD8-B509-CFE168687BF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TM03457444[[fn=Basis]]</Template>
  <TotalTime>3289</TotalTime>
  <Words>509</Words>
  <Application>Microsoft Office PowerPoint</Application>
  <PresentationFormat>Widescreen</PresentationFormat>
  <Paragraphs>76</Paragraphs>
  <Slides>21</Slides>
  <Notes>5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8" baseType="lpstr">
      <vt:lpstr>Calibri</vt:lpstr>
      <vt:lpstr>Corbel</vt:lpstr>
      <vt:lpstr>Helvetica</vt:lpstr>
      <vt:lpstr>Wingdings</vt:lpstr>
      <vt:lpstr>Wingdings 3</vt:lpstr>
      <vt:lpstr>Basis</vt:lpstr>
      <vt:lpstr>Worksheet</vt:lpstr>
      <vt:lpstr>CORPORATE  BRIEFING SESSION</vt:lpstr>
      <vt:lpstr>COMPANY PROFILE</vt:lpstr>
      <vt:lpstr>PowerPoint Presentation</vt:lpstr>
      <vt:lpstr>VISION &amp; MISSION STATEMENT</vt:lpstr>
      <vt:lpstr>PowerPoint Presentation</vt:lpstr>
      <vt:lpstr>PowerPoint Presentation</vt:lpstr>
      <vt:lpstr>OPERATIONAL PERFORMANCE</vt:lpstr>
      <vt:lpstr>PowerPoint Presentation</vt:lpstr>
      <vt:lpstr>PowerPoint Presentation</vt:lpstr>
      <vt:lpstr>PowerPoint Presentation</vt:lpstr>
      <vt:lpstr>financial PERFORMANCE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STRATEGIC DEVELOPMENTS</vt:lpstr>
      <vt:lpstr>queries</vt:lpstr>
      <vt:lpstr>thankyou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Aniq Arshad</dc:creator>
  <cp:lastModifiedBy>Muhammad Umair | ACC</cp:lastModifiedBy>
  <cp:revision>109</cp:revision>
  <dcterms:created xsi:type="dcterms:W3CDTF">2019-11-20T09:32:39Z</dcterms:created>
  <dcterms:modified xsi:type="dcterms:W3CDTF">2024-11-18T09:42:35Z</dcterms:modified>
</cp:coreProperties>
</file>